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67"/>
  </p:notesMasterIdLst>
  <p:sldIdLst>
    <p:sldId id="256" r:id="rId2"/>
    <p:sldId id="321" r:id="rId3"/>
    <p:sldId id="324" r:id="rId4"/>
    <p:sldId id="312" r:id="rId5"/>
    <p:sldId id="313" r:id="rId6"/>
    <p:sldId id="314" r:id="rId7"/>
    <p:sldId id="315" r:id="rId8"/>
    <p:sldId id="316" r:id="rId9"/>
    <p:sldId id="317" r:id="rId10"/>
    <p:sldId id="318" r:id="rId11"/>
    <p:sldId id="319" r:id="rId12"/>
    <p:sldId id="308" r:id="rId13"/>
    <p:sldId id="309" r:id="rId14"/>
    <p:sldId id="310" r:id="rId15"/>
    <p:sldId id="311" r:id="rId16"/>
    <p:sldId id="307" r:id="rId17"/>
    <p:sldId id="260" r:id="rId18"/>
    <p:sldId id="261" r:id="rId19"/>
    <p:sldId id="262" r:id="rId20"/>
    <p:sldId id="263" r:id="rId21"/>
    <p:sldId id="264" r:id="rId22"/>
    <p:sldId id="265" r:id="rId23"/>
    <p:sldId id="266" r:id="rId24"/>
    <p:sldId id="295" r:id="rId25"/>
    <p:sldId id="272" r:id="rId26"/>
    <p:sldId id="273" r:id="rId27"/>
    <p:sldId id="270" r:id="rId28"/>
    <p:sldId id="271" r:id="rId29"/>
    <p:sldId id="296" r:id="rId30"/>
    <p:sldId id="301" r:id="rId31"/>
    <p:sldId id="322" r:id="rId32"/>
    <p:sldId id="323" r:id="rId33"/>
    <p:sldId id="298" r:id="rId34"/>
    <p:sldId id="299" r:id="rId35"/>
    <p:sldId id="300" r:id="rId36"/>
    <p:sldId id="302" r:id="rId37"/>
    <p:sldId id="303" r:id="rId38"/>
    <p:sldId id="304" r:id="rId39"/>
    <p:sldId id="305" r:id="rId40"/>
    <p:sldId id="306" r:id="rId41"/>
    <p:sldId id="297" r:id="rId42"/>
    <p:sldId id="274" r:id="rId43"/>
    <p:sldId id="275" r:id="rId44"/>
    <p:sldId id="281" r:id="rId45"/>
    <p:sldId id="282" r:id="rId46"/>
    <p:sldId id="267" r:id="rId47"/>
    <p:sldId id="268" r:id="rId48"/>
    <p:sldId id="269" r:id="rId49"/>
    <p:sldId id="278" r:id="rId50"/>
    <p:sldId id="279" r:id="rId51"/>
    <p:sldId id="280" r:id="rId52"/>
    <p:sldId id="283" r:id="rId53"/>
    <p:sldId id="325" r:id="rId54"/>
    <p:sldId id="285" r:id="rId55"/>
    <p:sldId id="326" r:id="rId56"/>
    <p:sldId id="286" r:id="rId57"/>
    <p:sldId id="287" r:id="rId58"/>
    <p:sldId id="288" r:id="rId59"/>
    <p:sldId id="289" r:id="rId60"/>
    <p:sldId id="290" r:id="rId61"/>
    <p:sldId id="291" r:id="rId62"/>
    <p:sldId id="292" r:id="rId63"/>
    <p:sldId id="293" r:id="rId64"/>
    <p:sldId id="294" r:id="rId65"/>
    <p:sldId id="320" r:id="rId6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87" autoAdjust="0"/>
    <p:restoredTop sz="94660"/>
  </p:normalViewPr>
  <p:slideViewPr>
    <p:cSldViewPr>
      <p:cViewPr varScale="1">
        <p:scale>
          <a:sx n="69" d="100"/>
          <a:sy n="69" d="100"/>
        </p:scale>
        <p:origin x="-1410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2A7784-2EF6-4228-B236-1AE26EEF4E55}" type="datetimeFigureOut">
              <a:rPr lang="en-ZA" smtClean="0"/>
              <a:t>2016/10/29</a:t>
            </a:fld>
            <a:endParaRPr lang="en-Z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Z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4B4B77-67C5-421F-8B8B-D3431D89C992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3282943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A3F51FA-83D8-4D7D-82B8-A7708C95DB5F}" type="slidenum">
              <a:rPr lang="en-AU" altLang="en-US"/>
              <a:pPr/>
              <a:t>4</a:t>
            </a:fld>
            <a:endParaRPr lang="en-AU" altLang="en-US"/>
          </a:p>
        </p:txBody>
      </p:sp>
      <p:sp>
        <p:nvSpPr>
          <p:cNvPr id="41986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A81A5D3-70DB-4F30-9094-8D5CD54E6181}" type="slidenum">
              <a:rPr lang="en-AU" altLang="en-US"/>
              <a:pPr/>
              <a:t>13</a:t>
            </a:fld>
            <a:endParaRPr lang="en-AU" altLang="en-US"/>
          </a:p>
        </p:txBody>
      </p:sp>
      <p:sp>
        <p:nvSpPr>
          <p:cNvPr id="35842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	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3146B7A-B06B-4F4D-A260-0941266B52DC}" type="slidenum">
              <a:rPr lang="en-AU" altLang="en-US"/>
              <a:pPr/>
              <a:t>14</a:t>
            </a:fld>
            <a:endParaRPr lang="en-AU" altLang="en-US"/>
          </a:p>
        </p:txBody>
      </p:sp>
      <p:sp>
        <p:nvSpPr>
          <p:cNvPr id="37890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	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AD4390B-9A72-4F2E-920E-5C0CA6EEC78E}" type="slidenum">
              <a:rPr lang="en-AU" altLang="en-US"/>
              <a:pPr/>
              <a:t>15</a:t>
            </a:fld>
            <a:endParaRPr lang="en-AU" altLang="en-US"/>
          </a:p>
        </p:txBody>
      </p:sp>
      <p:sp>
        <p:nvSpPr>
          <p:cNvPr id="39938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	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9A54843-AE8F-4314-A463-7B1FA1EF5A90}" type="slidenum">
              <a:rPr lang="en-AU" altLang="en-US"/>
              <a:pPr/>
              <a:t>18</a:t>
            </a:fld>
            <a:endParaRPr lang="en-AU" altLang="en-US"/>
          </a:p>
        </p:txBody>
      </p:sp>
      <p:sp>
        <p:nvSpPr>
          <p:cNvPr id="35842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4FB8971-075C-4FE1-9A59-C7C5C9E39AB2}" type="slidenum">
              <a:rPr lang="en-AU" altLang="en-US"/>
              <a:pPr/>
              <a:t>19</a:t>
            </a:fld>
            <a:endParaRPr lang="en-AU" altLang="en-US"/>
          </a:p>
        </p:txBody>
      </p:sp>
      <p:sp>
        <p:nvSpPr>
          <p:cNvPr id="37890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46A4069-35BA-48B1-BD8E-C95522774F84}" type="slidenum">
              <a:rPr lang="en-AU" altLang="en-US"/>
              <a:pPr/>
              <a:t>20</a:t>
            </a:fld>
            <a:endParaRPr lang="en-AU" altLang="en-US"/>
          </a:p>
        </p:txBody>
      </p:sp>
      <p:sp>
        <p:nvSpPr>
          <p:cNvPr id="39938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5848C4B-D879-4E84-AC2D-82145A4D4C40}" type="slidenum">
              <a:rPr lang="en-AU" altLang="en-US"/>
              <a:pPr/>
              <a:t>21</a:t>
            </a:fld>
            <a:endParaRPr lang="en-AU" altLang="en-US"/>
          </a:p>
        </p:txBody>
      </p:sp>
      <p:sp>
        <p:nvSpPr>
          <p:cNvPr id="29698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4C3936A-8E44-49C7-A790-F842A5944B76}" type="slidenum">
              <a:rPr lang="en-AU" altLang="en-US"/>
              <a:pPr/>
              <a:t>22</a:t>
            </a:fld>
            <a:endParaRPr lang="en-AU" altLang="en-US"/>
          </a:p>
        </p:txBody>
      </p:sp>
      <p:sp>
        <p:nvSpPr>
          <p:cNvPr id="31746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97D3428-1796-4871-A42E-419FF3A42AB9}" type="slidenum">
              <a:rPr lang="en-AU" altLang="en-US"/>
              <a:pPr/>
              <a:t>23</a:t>
            </a:fld>
            <a:endParaRPr lang="en-AU" altLang="en-US"/>
          </a:p>
        </p:txBody>
      </p:sp>
      <p:sp>
        <p:nvSpPr>
          <p:cNvPr id="33794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B10CAC8-DF81-41A5-81CF-8FBFC9756B08}" type="slidenum">
              <a:rPr lang="en-AU" altLang="en-US"/>
              <a:pPr/>
              <a:t>25</a:t>
            </a:fld>
            <a:endParaRPr lang="en-AU" altLang="en-US"/>
          </a:p>
        </p:txBody>
      </p:sp>
      <p:sp>
        <p:nvSpPr>
          <p:cNvPr id="35842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3B1B3D3-8450-4A5E-BF3C-9AFB1DEF2372}" type="slidenum">
              <a:rPr lang="en-AU" altLang="en-US"/>
              <a:pPr/>
              <a:t>5</a:t>
            </a:fld>
            <a:endParaRPr lang="en-AU" altLang="en-US"/>
          </a:p>
        </p:txBody>
      </p:sp>
      <p:sp>
        <p:nvSpPr>
          <p:cNvPr id="44034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1D5A4EC-EC96-4815-9104-C1B60E60A387}" type="slidenum">
              <a:rPr lang="en-AU" altLang="en-US"/>
              <a:pPr/>
              <a:t>26</a:t>
            </a:fld>
            <a:endParaRPr lang="en-AU" altLang="en-US"/>
          </a:p>
        </p:txBody>
      </p:sp>
      <p:sp>
        <p:nvSpPr>
          <p:cNvPr id="37890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F5E1E35-8979-4C20-B654-0D2B0BF6BA4D}" type="slidenum">
              <a:rPr lang="en-AU" altLang="en-US"/>
              <a:pPr/>
              <a:t>27</a:t>
            </a:fld>
            <a:endParaRPr lang="en-AU" altLang="en-US"/>
          </a:p>
        </p:txBody>
      </p:sp>
      <p:sp>
        <p:nvSpPr>
          <p:cNvPr id="33794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2F53D7-7181-4ABE-8ADB-F5089C53AF55}" type="slidenum">
              <a:rPr lang="en-AU" altLang="en-US"/>
              <a:pPr/>
              <a:t>28</a:t>
            </a:fld>
            <a:endParaRPr lang="en-AU" altLang="en-US"/>
          </a:p>
        </p:txBody>
      </p:sp>
      <p:sp>
        <p:nvSpPr>
          <p:cNvPr id="204802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ECF3344-9DEC-4BBE-A43E-3D34780F60B4}" type="slidenum">
              <a:rPr lang="en-AU" altLang="en-US"/>
              <a:pPr/>
              <a:t>30</a:t>
            </a:fld>
            <a:endParaRPr lang="en-AU" altLang="en-US"/>
          </a:p>
        </p:txBody>
      </p:sp>
      <p:sp>
        <p:nvSpPr>
          <p:cNvPr id="35842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970B5A3-F197-41C5-BB17-0DADCDF397F2}" type="slidenum">
              <a:rPr lang="en-AU" altLang="en-US"/>
              <a:pPr/>
              <a:t>31</a:t>
            </a:fld>
            <a:endParaRPr lang="en-AU" altLang="en-US"/>
          </a:p>
        </p:txBody>
      </p:sp>
      <p:sp>
        <p:nvSpPr>
          <p:cNvPr id="44034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F5FD950-A33A-4A75-9539-542A3D999240}" type="slidenum">
              <a:rPr lang="en-AU" altLang="en-US"/>
              <a:pPr/>
              <a:t>32</a:t>
            </a:fld>
            <a:endParaRPr lang="en-AU" altLang="en-US"/>
          </a:p>
        </p:txBody>
      </p:sp>
      <p:sp>
        <p:nvSpPr>
          <p:cNvPr id="46082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E8AEA89-DB1D-443D-ADFB-BDF74454F230}" type="slidenum">
              <a:rPr lang="en-AU" altLang="en-US"/>
              <a:pPr/>
              <a:t>34</a:t>
            </a:fld>
            <a:endParaRPr lang="en-AU" altLang="en-US"/>
          </a:p>
        </p:txBody>
      </p:sp>
      <p:sp>
        <p:nvSpPr>
          <p:cNvPr id="31746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B33D344-1B85-43D8-9B0B-F1DC024C77FF}" type="slidenum">
              <a:rPr lang="en-AU" altLang="en-US"/>
              <a:pPr/>
              <a:t>35</a:t>
            </a:fld>
            <a:endParaRPr lang="en-AU" altLang="en-US"/>
          </a:p>
        </p:txBody>
      </p:sp>
      <p:sp>
        <p:nvSpPr>
          <p:cNvPr id="33794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47A37F6-8832-4726-BC2C-9586910EF79C}" type="slidenum">
              <a:rPr lang="en-AU" altLang="en-US"/>
              <a:pPr/>
              <a:t>36</a:t>
            </a:fld>
            <a:endParaRPr lang="en-AU" altLang="en-US"/>
          </a:p>
        </p:txBody>
      </p:sp>
      <p:sp>
        <p:nvSpPr>
          <p:cNvPr id="155650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56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21D8196-74B5-4705-B015-6A201743A595}" type="slidenum">
              <a:rPr lang="en-AU" altLang="en-US"/>
              <a:pPr/>
              <a:t>37</a:t>
            </a:fld>
            <a:endParaRPr lang="en-AU" altLang="en-US"/>
          </a:p>
        </p:txBody>
      </p:sp>
      <p:sp>
        <p:nvSpPr>
          <p:cNvPr id="157698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76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57486F5-477C-4CC9-80A3-32634080C334}" type="slidenum">
              <a:rPr lang="en-AU" altLang="en-US"/>
              <a:pPr/>
              <a:t>6</a:t>
            </a:fld>
            <a:endParaRPr lang="en-AU" altLang="en-US"/>
          </a:p>
        </p:txBody>
      </p:sp>
      <p:sp>
        <p:nvSpPr>
          <p:cNvPr id="46082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E740F2B-0590-4849-A05D-46433BD7D93F}" type="slidenum">
              <a:rPr lang="en-AU" altLang="en-US"/>
              <a:pPr/>
              <a:t>38</a:t>
            </a:fld>
            <a:endParaRPr lang="en-AU" altLang="en-US"/>
          </a:p>
        </p:txBody>
      </p:sp>
      <p:sp>
        <p:nvSpPr>
          <p:cNvPr id="39938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627E68A-B225-4911-96D1-6134B47BD320}" type="slidenum">
              <a:rPr lang="en-AU" altLang="en-US"/>
              <a:pPr/>
              <a:t>39</a:t>
            </a:fld>
            <a:endParaRPr lang="en-AU" altLang="en-US"/>
          </a:p>
        </p:txBody>
      </p:sp>
      <p:sp>
        <p:nvSpPr>
          <p:cNvPr id="41986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C7CF297-4C46-437D-A632-6D3179484A83}" type="slidenum">
              <a:rPr lang="en-AU" altLang="en-US"/>
              <a:pPr/>
              <a:t>40</a:t>
            </a:fld>
            <a:endParaRPr lang="en-AU" altLang="en-US"/>
          </a:p>
        </p:txBody>
      </p:sp>
      <p:sp>
        <p:nvSpPr>
          <p:cNvPr id="44034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BD809A8-5F5D-4460-8A8E-086A25C92677}" type="slidenum">
              <a:rPr lang="en-AU" altLang="en-US"/>
              <a:pPr/>
              <a:t>42</a:t>
            </a:fld>
            <a:endParaRPr lang="en-AU" altLang="en-US"/>
          </a:p>
        </p:txBody>
      </p:sp>
      <p:sp>
        <p:nvSpPr>
          <p:cNvPr id="39938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04B5F1A-536A-45A2-8E32-5DA7EBC0D99B}" type="slidenum">
              <a:rPr lang="en-AU" altLang="en-US"/>
              <a:pPr/>
              <a:t>43</a:t>
            </a:fld>
            <a:endParaRPr lang="en-AU" altLang="en-US"/>
          </a:p>
        </p:txBody>
      </p:sp>
      <p:sp>
        <p:nvSpPr>
          <p:cNvPr id="41986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1E98D59-537F-4788-978B-F3F9F1B449DB}" type="slidenum">
              <a:rPr lang="en-AU" altLang="en-US"/>
              <a:pPr/>
              <a:t>44</a:t>
            </a:fld>
            <a:endParaRPr lang="en-AU" altLang="en-US"/>
          </a:p>
        </p:txBody>
      </p:sp>
      <p:sp>
        <p:nvSpPr>
          <p:cNvPr id="102402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A807434-83A2-4F32-9BBC-7F9C610CA02F}" type="slidenum">
              <a:rPr lang="en-AU" altLang="en-US"/>
              <a:pPr/>
              <a:t>45</a:t>
            </a:fld>
            <a:endParaRPr lang="en-AU" altLang="en-US"/>
          </a:p>
        </p:txBody>
      </p:sp>
      <p:sp>
        <p:nvSpPr>
          <p:cNvPr id="104450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4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965E112-6925-4123-BE62-4032E2FD3369}" type="slidenum">
              <a:rPr lang="en-AU" altLang="en-US"/>
              <a:pPr/>
              <a:t>46</a:t>
            </a:fld>
            <a:endParaRPr lang="en-AU" altLang="en-US"/>
          </a:p>
        </p:txBody>
      </p:sp>
      <p:sp>
        <p:nvSpPr>
          <p:cNvPr id="74754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9AD75A2-AE0F-4738-A43C-ACA309D1434B}" type="slidenum">
              <a:rPr lang="en-AU" altLang="en-US"/>
              <a:pPr/>
              <a:t>47</a:t>
            </a:fld>
            <a:endParaRPr lang="en-AU" altLang="en-US"/>
          </a:p>
        </p:txBody>
      </p:sp>
      <p:sp>
        <p:nvSpPr>
          <p:cNvPr id="68610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43F2074-F160-4E93-8744-0679A36454B7}" type="slidenum">
              <a:rPr lang="en-AU" altLang="en-US"/>
              <a:pPr/>
              <a:t>48</a:t>
            </a:fld>
            <a:endParaRPr lang="en-AU" altLang="en-US"/>
          </a:p>
        </p:txBody>
      </p:sp>
      <p:sp>
        <p:nvSpPr>
          <p:cNvPr id="70658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FA662B1-0380-4AF9-88F0-B2F4FE0C3093}" type="slidenum">
              <a:rPr lang="en-AU" altLang="en-US"/>
              <a:pPr/>
              <a:t>7</a:t>
            </a:fld>
            <a:endParaRPr lang="en-AU" altLang="en-US"/>
          </a:p>
        </p:txBody>
      </p:sp>
      <p:sp>
        <p:nvSpPr>
          <p:cNvPr id="54274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F155E3D-F5F4-421E-9A32-91CFB1E09F60}" type="slidenum">
              <a:rPr lang="en-AU" altLang="en-US"/>
              <a:pPr/>
              <a:t>49</a:t>
            </a:fld>
            <a:endParaRPr lang="en-AU" altLang="en-US"/>
          </a:p>
        </p:txBody>
      </p:sp>
      <p:sp>
        <p:nvSpPr>
          <p:cNvPr id="56322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509CE45-3B92-4292-B009-641D71C3DA87}" type="slidenum">
              <a:rPr lang="en-AU" altLang="en-US"/>
              <a:pPr/>
              <a:t>50</a:t>
            </a:fld>
            <a:endParaRPr lang="en-AU" altLang="en-US"/>
          </a:p>
        </p:txBody>
      </p:sp>
      <p:sp>
        <p:nvSpPr>
          <p:cNvPr id="58370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90BD734-F043-4903-BC30-644E1685A602}" type="slidenum">
              <a:rPr lang="en-AU" altLang="en-US"/>
              <a:pPr/>
              <a:t>51</a:t>
            </a:fld>
            <a:endParaRPr lang="en-AU" altLang="en-US"/>
          </a:p>
        </p:txBody>
      </p:sp>
      <p:sp>
        <p:nvSpPr>
          <p:cNvPr id="197634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76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69B9A7B-AFA9-42F1-A7D3-F78EE5ACAD6F}" type="slidenum">
              <a:rPr lang="en-AU" altLang="en-US"/>
              <a:pPr/>
              <a:t>52</a:t>
            </a:fld>
            <a:endParaRPr lang="en-AU" altLang="en-US"/>
          </a:p>
        </p:txBody>
      </p:sp>
      <p:sp>
        <p:nvSpPr>
          <p:cNvPr id="199682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96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03F77AC-FCFD-431A-81EC-ECF5960029EE}" type="slidenum">
              <a:rPr lang="en-AU" altLang="en-US"/>
              <a:pPr/>
              <a:t>54</a:t>
            </a:fld>
            <a:endParaRPr lang="en-AU" altLang="en-US"/>
          </a:p>
        </p:txBody>
      </p:sp>
      <p:sp>
        <p:nvSpPr>
          <p:cNvPr id="164866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48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A0AE26D-FD3D-4890-A089-C34AA1C59589}" type="slidenum">
              <a:rPr lang="en-AU" altLang="en-US"/>
              <a:pPr/>
              <a:t>56</a:t>
            </a:fld>
            <a:endParaRPr lang="en-AU" altLang="en-US"/>
          </a:p>
        </p:txBody>
      </p:sp>
      <p:sp>
        <p:nvSpPr>
          <p:cNvPr id="166914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69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2E62F40-D39D-44AF-95C7-3F8584D908A8}" type="slidenum">
              <a:rPr lang="en-AU" altLang="en-US"/>
              <a:pPr/>
              <a:t>57</a:t>
            </a:fld>
            <a:endParaRPr lang="en-AU" altLang="en-US"/>
          </a:p>
        </p:txBody>
      </p:sp>
      <p:sp>
        <p:nvSpPr>
          <p:cNvPr id="168962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8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DEC77E5-5ACE-4F5D-90B7-D0DEFE2A64AC}" type="slidenum">
              <a:rPr lang="en-AU" altLang="en-US"/>
              <a:pPr/>
              <a:t>58</a:t>
            </a:fld>
            <a:endParaRPr lang="en-AU" altLang="en-US"/>
          </a:p>
        </p:txBody>
      </p:sp>
      <p:sp>
        <p:nvSpPr>
          <p:cNvPr id="171010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10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500F247-B75D-4C15-9F25-E95C9406704D}" type="slidenum">
              <a:rPr lang="en-AU" altLang="en-US"/>
              <a:pPr/>
              <a:t>59</a:t>
            </a:fld>
            <a:endParaRPr lang="en-AU" altLang="en-US"/>
          </a:p>
        </p:txBody>
      </p:sp>
      <p:sp>
        <p:nvSpPr>
          <p:cNvPr id="173058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30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330D930-E675-4E90-89C2-361CC541291D}" type="slidenum">
              <a:rPr lang="en-AU" altLang="en-US"/>
              <a:pPr/>
              <a:t>60</a:t>
            </a:fld>
            <a:endParaRPr lang="en-AU" altLang="en-US"/>
          </a:p>
        </p:txBody>
      </p:sp>
      <p:sp>
        <p:nvSpPr>
          <p:cNvPr id="175106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51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4D3F5FC-6CB2-4156-B5A9-D129C77C9FDE}" type="slidenum">
              <a:rPr lang="en-AU" altLang="en-US"/>
              <a:pPr/>
              <a:t>8</a:t>
            </a:fld>
            <a:endParaRPr lang="en-AU" altLang="en-US"/>
          </a:p>
        </p:txBody>
      </p:sp>
      <p:sp>
        <p:nvSpPr>
          <p:cNvPr id="60418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2993F8A-B395-49B1-8FB0-9AD3C6B86C39}" type="slidenum">
              <a:rPr lang="en-AU" altLang="en-US"/>
              <a:pPr/>
              <a:t>61</a:t>
            </a:fld>
            <a:endParaRPr lang="en-AU" altLang="en-US"/>
          </a:p>
        </p:txBody>
      </p:sp>
      <p:sp>
        <p:nvSpPr>
          <p:cNvPr id="177154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71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E2738B2-5410-4EE4-BA20-C5D2422EBE6B}" type="slidenum">
              <a:rPr lang="en-AU" altLang="en-US"/>
              <a:pPr/>
              <a:t>62</a:t>
            </a:fld>
            <a:endParaRPr lang="en-AU" altLang="en-US"/>
          </a:p>
        </p:txBody>
      </p:sp>
      <p:sp>
        <p:nvSpPr>
          <p:cNvPr id="179202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92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30C470D-80EF-45CB-9883-0DDA5CE6062E}" type="slidenum">
              <a:rPr lang="en-AU" altLang="en-US"/>
              <a:pPr/>
              <a:t>63</a:t>
            </a:fld>
            <a:endParaRPr lang="en-AU" altLang="en-US"/>
          </a:p>
        </p:txBody>
      </p:sp>
      <p:sp>
        <p:nvSpPr>
          <p:cNvPr id="181250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12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5F291EE-7430-4D37-A2F0-4E5B3CC5BEDB}" type="slidenum">
              <a:rPr lang="en-AU" altLang="en-US"/>
              <a:pPr/>
              <a:t>64</a:t>
            </a:fld>
            <a:endParaRPr lang="en-AU" altLang="en-US"/>
          </a:p>
        </p:txBody>
      </p:sp>
      <p:sp>
        <p:nvSpPr>
          <p:cNvPr id="183298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32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9605EF9-F010-4C5F-A569-7FEF5E23BA60}" type="slidenum">
              <a:rPr lang="en-AU" altLang="en-US"/>
              <a:pPr/>
              <a:t>9</a:t>
            </a:fld>
            <a:endParaRPr lang="en-AU" altLang="en-US"/>
          </a:p>
        </p:txBody>
      </p:sp>
      <p:sp>
        <p:nvSpPr>
          <p:cNvPr id="62466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DCCE210-5160-4B3E-8089-EBF55B1F6D10}" type="slidenum">
              <a:rPr lang="en-AU" altLang="en-US"/>
              <a:pPr/>
              <a:t>10</a:t>
            </a:fld>
            <a:endParaRPr lang="en-AU" altLang="en-US"/>
          </a:p>
        </p:txBody>
      </p:sp>
      <p:sp>
        <p:nvSpPr>
          <p:cNvPr id="210946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09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64C1723-3F98-4F4E-9355-121F4A9C5723}" type="slidenum">
              <a:rPr lang="en-AU" altLang="en-US"/>
              <a:pPr/>
              <a:t>11</a:t>
            </a:fld>
            <a:endParaRPr lang="en-AU" altLang="en-US"/>
          </a:p>
        </p:txBody>
      </p:sp>
      <p:sp>
        <p:nvSpPr>
          <p:cNvPr id="212994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29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19691F7-6228-4013-BCEE-FE46109D3523}" type="slidenum">
              <a:rPr lang="en-AU" altLang="en-US"/>
              <a:pPr/>
              <a:t>12</a:t>
            </a:fld>
            <a:endParaRPr lang="en-AU" altLang="en-US"/>
          </a:p>
        </p:txBody>
      </p:sp>
      <p:sp>
        <p:nvSpPr>
          <p:cNvPr id="33794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	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3" name="Rounded Rectangle 12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295400" y="3200400"/>
            <a:ext cx="6400800" cy="1600200"/>
          </a:xfrm>
        </p:spPr>
        <p:txBody>
          <a:bodyPr/>
          <a:lstStyle>
            <a:lvl1pPr marL="0" indent="0" algn="ctr">
              <a:buNone/>
              <a:defRPr sz="26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48A4C-1296-4FB3-963E-4917EDAC23D2}" type="datetimeFigureOut">
              <a:rPr lang="en-ZA" smtClean="0"/>
              <a:t>2016/10/29</a:t>
            </a:fld>
            <a:endParaRPr lang="en-ZA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>
            <a:noAutofit/>
          </a:bodyPr>
          <a:lstStyle>
            <a:lvl1pPr>
              <a:defRPr sz="1400">
                <a:solidFill>
                  <a:srgbClr val="FFFFFF"/>
                </a:solidFill>
              </a:defRPr>
            </a:lvl1pPr>
          </a:lstStyle>
          <a:p>
            <a:fld id="{85097438-FBC1-4B14-9DCF-1C6CE8C2FEE8}" type="slidenum">
              <a:rPr lang="en-ZA" smtClean="0"/>
              <a:t>‹#›</a:t>
            </a:fld>
            <a:endParaRPr lang="en-ZA"/>
          </a:p>
        </p:txBody>
      </p:sp>
      <p:sp>
        <p:nvSpPr>
          <p:cNvPr id="7" name="Rectangle 6"/>
          <p:cNvSpPr/>
          <p:nvPr/>
        </p:nvSpPr>
        <p:spPr>
          <a:xfrm>
            <a:off x="62931" y="1449303"/>
            <a:ext cx="9021537" cy="1527349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62931" y="1396720"/>
            <a:ext cx="9021537" cy="120580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62931" y="2976649"/>
            <a:ext cx="9021537" cy="110532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457200" y="1505930"/>
            <a:ext cx="8229600" cy="1470025"/>
          </a:xfrm>
        </p:spPr>
        <p:txBody>
          <a:bodyPr anchor="ctr"/>
          <a:lstStyle>
            <a:lvl1pPr algn="ctr">
              <a:defRPr lang="en-US" dirty="0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48A4C-1296-4FB3-963E-4917EDAC23D2}" type="datetimeFigureOut">
              <a:rPr lang="en-ZA" smtClean="0"/>
              <a:t>2016/10/29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097438-FBC1-4B14-9DCF-1C6CE8C2FEE8}" type="slidenum">
              <a:rPr lang="en-ZA" smtClean="0"/>
              <a:t>‹#›</a:t>
            </a:fld>
            <a:endParaRPr lang="en-ZA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1"/>
            <a:ext cx="201168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274640"/>
            <a:ext cx="55626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48A4C-1296-4FB3-963E-4917EDAC23D2}" type="datetimeFigureOut">
              <a:rPr lang="en-ZA" smtClean="0"/>
              <a:t>2016/10/29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097438-FBC1-4B14-9DCF-1C6CE8C2FEE8}" type="slidenum">
              <a:rPr lang="en-ZA" smtClean="0"/>
              <a:t>‹#›</a:t>
            </a:fld>
            <a:endParaRPr lang="en-ZA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48A4C-1296-4FB3-963E-4917EDAC23D2}" type="datetimeFigureOut">
              <a:rPr lang="en-ZA" smtClean="0"/>
              <a:t>2016/10/29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097438-FBC1-4B14-9DCF-1C6CE8C2FEE8}" type="slidenum">
              <a:rPr lang="en-ZA" smtClean="0"/>
              <a:t>‹#›</a:t>
            </a:fld>
            <a:endParaRPr lang="en-ZA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7772400" cy="45720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0" name="Rounded Rectangle 9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3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952500"/>
            <a:ext cx="7772400" cy="1362075"/>
          </a:xfrm>
        </p:spPr>
        <p:txBody>
          <a:bodyPr anchor="b" anchorCtr="0"/>
          <a:lstStyle>
            <a:lvl1pPr algn="l">
              <a:buNone/>
              <a:defRPr sz="4000" b="0" cap="none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547938"/>
            <a:ext cx="7772400" cy="1338262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48A4C-1296-4FB3-963E-4917EDAC23D2}" type="datetimeFigureOut">
              <a:rPr lang="en-ZA" smtClean="0"/>
              <a:t>2016/10/29</a:t>
            </a:fld>
            <a:endParaRPr lang="en-Z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0100" y="6172200"/>
            <a:ext cx="4000500" cy="457200"/>
          </a:xfrm>
        </p:spPr>
        <p:txBody>
          <a:bodyPr/>
          <a:lstStyle/>
          <a:p>
            <a:endParaRPr lang="en-ZA"/>
          </a:p>
        </p:txBody>
      </p:sp>
      <p:sp>
        <p:nvSpPr>
          <p:cNvPr id="7" name="Rectangle 6"/>
          <p:cNvSpPr/>
          <p:nvPr/>
        </p:nvSpPr>
        <p:spPr>
          <a:xfrm flipV="1">
            <a:off x="69412" y="2376830"/>
            <a:ext cx="9013515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69146" y="2341475"/>
            <a:ext cx="9013781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68306" y="2468880"/>
            <a:ext cx="9014621" cy="45720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fld id="{85097438-FBC1-4B14-9DCF-1C6CE8C2FEE8}" type="slidenum">
              <a:rPr lang="en-ZA" smtClean="0"/>
              <a:t>‹#›</a:t>
            </a:fld>
            <a:endParaRPr lang="en-ZA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48A4C-1296-4FB3-963E-4917EDAC23D2}" type="datetimeFigureOut">
              <a:rPr lang="en-ZA" smtClean="0"/>
              <a:t>2016/10/29</a:t>
            </a:fld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097438-FBC1-4B14-9DCF-1C6CE8C2FEE8}" type="slidenum">
              <a:rPr lang="en-ZA" smtClean="0"/>
              <a:t>‹#›</a:t>
            </a:fld>
            <a:endParaRPr lang="en-ZA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93395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9530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48A4C-1296-4FB3-963E-4917EDAC23D2}" type="datetimeFigureOut">
              <a:rPr lang="en-ZA" smtClean="0"/>
              <a:t>2016/10/29</a:t>
            </a:fld>
            <a:endParaRPr lang="en-Z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097438-FBC1-4B14-9DCF-1C6CE8C2FEE8}" type="slidenum">
              <a:rPr lang="en-ZA" smtClean="0"/>
              <a:t>‹#›</a:t>
            </a:fld>
            <a:endParaRPr lang="en-ZA"/>
          </a:p>
        </p:txBody>
      </p:sp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>
          <a:xfrm>
            <a:off x="9144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half" idx="4"/>
          </p:nvPr>
        </p:nvSpPr>
        <p:spPr>
          <a:xfrm>
            <a:off x="49530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48A4C-1296-4FB3-963E-4917EDAC23D2}" type="datetimeFigureOut">
              <a:rPr lang="en-ZA" smtClean="0"/>
              <a:t>2016/10/29</a:t>
            </a:fld>
            <a:endParaRPr lang="en-Z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097438-FBC1-4B14-9DCF-1C6CE8C2FEE8}" type="slidenum">
              <a:rPr lang="en-ZA" smtClean="0"/>
              <a:t>‹#›</a:t>
            </a:fld>
            <a:endParaRPr lang="en-ZA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48A4C-1296-4FB3-963E-4917EDAC23D2}" type="datetimeFigureOut">
              <a:rPr lang="en-ZA" smtClean="0"/>
              <a:t>2016/10/29</a:t>
            </a:fld>
            <a:endParaRPr lang="en-Z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097438-FBC1-4B14-9DCF-1C6CE8C2FEE8}" type="slidenum">
              <a:rPr lang="en-ZA" smtClean="0"/>
              <a:t>‹#›</a:t>
            </a:fld>
            <a:endParaRPr lang="en-ZA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9" name="Rounded Rectangle 8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 algn="l">
              <a:buNone/>
              <a:defRPr sz="4000" b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914400" y="1600200"/>
            <a:ext cx="1905000" cy="4495800"/>
          </a:xfrm>
        </p:spPr>
        <p:txBody>
          <a:bodyPr/>
          <a:lstStyle>
            <a:lvl1pPr marL="0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48A4C-1296-4FB3-963E-4917EDAC23D2}" type="datetimeFigureOut">
              <a:rPr lang="en-ZA" smtClean="0"/>
              <a:t>2016/10/29</a:t>
            </a:fld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097438-FBC1-4B14-9DCF-1C6CE8C2FEE8}" type="slidenum">
              <a:rPr lang="en-ZA" smtClean="0"/>
              <a:t>‹#›</a:t>
            </a:fld>
            <a:endParaRPr lang="en-ZA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"/>
          </p:nvPr>
        </p:nvSpPr>
        <p:spPr>
          <a:xfrm>
            <a:off x="2971800" y="1600200"/>
            <a:ext cx="5715000" cy="44958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900550"/>
            <a:ext cx="7315200" cy="522288"/>
          </a:xfrm>
        </p:spPr>
        <p:txBody>
          <a:bodyPr anchor="ctr">
            <a:noAutofit/>
          </a:bodyPr>
          <a:lstStyle>
            <a:lvl1pPr algn="l">
              <a:buNone/>
              <a:defRPr sz="2800" b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5445825"/>
            <a:ext cx="7315200" cy="685800"/>
          </a:xfrm>
        </p:spPr>
        <p:txBody>
          <a:bodyPr/>
          <a:lstStyle>
            <a:lvl1pPr marL="0" indent="0">
              <a:buFontTx/>
              <a:buNone/>
              <a:defRPr sz="16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48A4C-1296-4FB3-963E-4917EDAC23D2}" type="datetimeFigureOut">
              <a:rPr lang="en-ZA" smtClean="0"/>
              <a:t>2016/10/29</a:t>
            </a:fld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4400" y="6172200"/>
            <a:ext cx="3886200" cy="457200"/>
          </a:xfrm>
        </p:spPr>
        <p:txBody>
          <a:bodyPr/>
          <a:lstStyle/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fld id="{85097438-FBC1-4B14-9DCF-1C6CE8C2FEE8}" type="slidenum">
              <a:rPr lang="en-ZA" smtClean="0"/>
              <a:t>‹#›</a:t>
            </a:fld>
            <a:endParaRPr lang="en-ZA"/>
          </a:p>
        </p:txBody>
      </p:sp>
      <p:sp>
        <p:nvSpPr>
          <p:cNvPr id="11" name="Rectangle 10"/>
          <p:cNvSpPr/>
          <p:nvPr/>
        </p:nvSpPr>
        <p:spPr>
          <a:xfrm flipV="1">
            <a:off x="68307" y="4683555"/>
            <a:ext cx="9006840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>
          <a:xfrm>
            <a:off x="68508" y="4650474"/>
            <a:ext cx="9006639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Rectangle 12"/>
          <p:cNvSpPr/>
          <p:nvPr/>
        </p:nvSpPr>
        <p:spPr>
          <a:xfrm>
            <a:off x="68510" y="4773224"/>
            <a:ext cx="9006637" cy="48807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8308" y="66675"/>
            <a:ext cx="9001873" cy="4581525"/>
          </a:xfrm>
          <a:prstGeom prst="round2SameRect">
            <a:avLst>
              <a:gd name="adj1" fmla="val 7101"/>
              <a:gd name="adj2" fmla="val 0"/>
            </a:avLst>
          </a:prstGeom>
          <a:solidFill>
            <a:schemeClr val="bg2"/>
          </a:solidFill>
          <a:ln w="6350"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8" name="Rounded Rectangle 7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400" cy="1143000"/>
          </a:xfrm>
          <a:prstGeom prst="rect">
            <a:avLst/>
          </a:prstGeom>
        </p:spPr>
        <p:txBody>
          <a:bodyPr bIns="91440" anchor="b" anchorCtr="0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7772400" cy="45720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172200" y="6191250"/>
            <a:ext cx="2476500" cy="476250"/>
          </a:xfrm>
          <a:prstGeom prst="rect">
            <a:avLst/>
          </a:prstGeom>
        </p:spPr>
        <p:txBody>
          <a:bodyPr anchor="ctr" anchorCtr="0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19C48A4C-1296-4FB3-963E-4917EDAC23D2}" type="datetimeFigureOut">
              <a:rPr lang="en-ZA" smtClean="0"/>
              <a:t>2016/10/29</a:t>
            </a:fld>
            <a:endParaRPr lang="en-Z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</p:spPr>
        <p:txBody>
          <a:bodyPr anchor="ctr" anchorCtr="0"/>
          <a:lstStyle>
            <a:lvl1pPr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ZA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146304" y="6210300"/>
            <a:ext cx="457200" cy="457200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anchor="ctr" anchorCtr="1">
            <a:noAutofit/>
          </a:bodyPr>
          <a:lstStyle>
            <a:lvl1pPr algn="ctr" eaLnBrk="1" latinLnBrk="0" hangingPunct="1">
              <a:defRPr kumimoji="0" sz="14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fld id="{85097438-FBC1-4B14-9DCF-1C6CE8C2FEE8}" type="slidenum">
              <a:rPr lang="en-ZA" smtClean="0"/>
              <a:t>‹#›</a:t>
            </a:fld>
            <a:endParaRPr lang="en-Z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580"/>
        </a:spcBef>
        <a:buClr>
          <a:schemeClr val="accent1"/>
        </a:buClr>
        <a:buSzPct val="8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28600" algn="l" rtl="0" eaLnBrk="1" latinLnBrk="0" hangingPunct="1">
        <a:spcBef>
          <a:spcPts val="370"/>
        </a:spcBef>
        <a:buClr>
          <a:schemeClr val="accent2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SzPct val="8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370"/>
        </a:spcBef>
        <a:buClr>
          <a:schemeClr val="accent3"/>
        </a:buClr>
        <a:buSzPct val="80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70"/>
        </a:spcBef>
        <a:buClr>
          <a:schemeClr val="accent3"/>
        </a:buClr>
        <a:buFontTx/>
        <a:buChar char="o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228600" algn="l" rtl="0" eaLnBrk="1" latinLnBrk="0" hangingPunct="1">
        <a:spcBef>
          <a:spcPts val="370"/>
        </a:spcBef>
        <a:buClr>
          <a:schemeClr val="accent3"/>
        </a:buClr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228600" algn="l" rtl="0" eaLnBrk="1" latinLnBrk="0" hangingPunct="1">
        <a:spcBef>
          <a:spcPts val="370"/>
        </a:spcBef>
        <a:buClr>
          <a:schemeClr val="accent2"/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228600" algn="l" rtl="0" eaLnBrk="1" latinLnBrk="0" hangingPunct="1">
        <a:spcBef>
          <a:spcPts val="370"/>
        </a:spcBef>
        <a:buClr>
          <a:schemeClr val="accent2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microsoft.com/office/2007/relationships/hdphoto" Target="../media/hdphoto4.wdp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microsoft.com/office/2007/relationships/hdphoto" Target="../media/hdphoto5.wdp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microsoft.com/office/2007/relationships/hdphoto" Target="../media/hdphoto5.wdp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/>
          <p:cNvSpPr>
            <a:spLocks noGrp="1" noChangeArrowheads="1"/>
          </p:cNvSpPr>
          <p:nvPr>
            <p:ph type="subTitle" idx="1"/>
          </p:nvPr>
        </p:nvSpPr>
        <p:spPr>
          <a:noFill/>
          <a:ln/>
        </p:spPr>
        <p:txBody>
          <a:bodyPr>
            <a:normAutofit/>
          </a:bodyPr>
          <a:lstStyle/>
          <a:p>
            <a:pPr algn="r" eaLnBrk="0" hangingPunct="0">
              <a:lnSpc>
                <a:spcPct val="100000"/>
              </a:lnSpc>
              <a:spcAft>
                <a:spcPct val="0"/>
              </a:spcAft>
            </a:pPr>
            <a:r>
              <a:rPr lang="en-US" altLang="en-US" sz="3200" dirty="0" smtClean="0">
                <a:solidFill>
                  <a:srgbClr val="333333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Farida Khan</a:t>
            </a:r>
            <a:endParaRPr lang="en-US" altLang="en-US" sz="3200" dirty="0">
              <a:solidFill>
                <a:srgbClr val="333333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ZA" dirty="0" smtClean="0"/>
              <a:t>Operations &amp; Supply Chain Management: MBA Session 3</a:t>
            </a:r>
            <a:endParaRPr lang="en-ZA" dirty="0"/>
          </a:p>
        </p:txBody>
      </p:sp>
      <p:sp>
        <p:nvSpPr>
          <p:cNvPr id="6" name="Rectangle 5"/>
          <p:cNvSpPr/>
          <p:nvPr/>
        </p:nvSpPr>
        <p:spPr>
          <a:xfrm>
            <a:off x="683568" y="5877272"/>
            <a:ext cx="799288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eaLnBrk="0" hangingPunct="0">
              <a:lnSpc>
                <a:spcPct val="100000"/>
              </a:lnSpc>
              <a:spcAft>
                <a:spcPct val="0"/>
              </a:spcAft>
            </a:pPr>
            <a:r>
              <a:rPr lang="en-US" altLang="en-US" sz="1400" dirty="0" smtClean="0">
                <a:solidFill>
                  <a:srgbClr val="333333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Source: PowerPoint presentation that accompanies </a:t>
            </a:r>
          </a:p>
          <a:p>
            <a:pPr algn="r" eaLnBrk="0" hangingPunct="0">
              <a:lnSpc>
                <a:spcPct val="100000"/>
              </a:lnSpc>
              <a:spcAft>
                <a:spcPct val="0"/>
              </a:spcAft>
            </a:pPr>
            <a:r>
              <a:rPr lang="en-US" altLang="en-US" sz="1400" dirty="0" err="1" smtClean="0">
                <a:solidFill>
                  <a:srgbClr val="333333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Heizer</a:t>
            </a:r>
            <a:r>
              <a:rPr lang="en-US" altLang="en-US" sz="1400" dirty="0" smtClean="0">
                <a:solidFill>
                  <a:srgbClr val="333333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and Render </a:t>
            </a:r>
            <a:endParaRPr lang="en-US" altLang="en-US" sz="1400" dirty="0">
              <a:solidFill>
                <a:srgbClr val="333333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28184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35" name="Rectangle 15"/>
          <p:cNvSpPr>
            <a:spLocks noGrp="1" noChangeArrowheads="1"/>
          </p:cNvSpPr>
          <p:nvPr>
            <p:ph type="title"/>
          </p:nvPr>
        </p:nvSpPr>
        <p:spPr>
          <a:xfrm>
            <a:off x="685800" y="368300"/>
            <a:ext cx="8206680" cy="1219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2FFF74"/>
                </a:solidFill>
              </a14:hiddenFill>
            </a:ext>
          </a:extLst>
        </p:spPr>
        <p:txBody>
          <a:bodyPr>
            <a:normAutofit fontScale="90000"/>
          </a:bodyPr>
          <a:lstStyle/>
          <a:p>
            <a:r>
              <a:rPr lang="en-US" altLang="en-US" dirty="0" smtClean="0"/>
              <a:t>Example of Fast </a:t>
            </a:r>
            <a:r>
              <a:rPr lang="en-US" altLang="en-US" dirty="0"/>
              <a:t>Food Restaurant Forecast</a:t>
            </a:r>
          </a:p>
        </p:txBody>
      </p:sp>
      <p:sp>
        <p:nvSpPr>
          <p:cNvPr id="2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altLang="en-US"/>
              <a:t>© 2011 Pearson Education</a:t>
            </a:r>
            <a:endParaRPr lang="en-US" altLang="en-US"/>
          </a:p>
        </p:txBody>
      </p:sp>
      <p:grpSp>
        <p:nvGrpSpPr>
          <p:cNvPr id="209922" name="Group 2"/>
          <p:cNvGrpSpPr>
            <a:grpSpLocks/>
          </p:cNvGrpSpPr>
          <p:nvPr/>
        </p:nvGrpSpPr>
        <p:grpSpPr bwMode="auto">
          <a:xfrm>
            <a:off x="1712913" y="2208213"/>
            <a:ext cx="6473825" cy="3100387"/>
            <a:chOff x="1095" y="1591"/>
            <a:chExt cx="4078" cy="2001"/>
          </a:xfrm>
        </p:grpSpPr>
        <p:sp>
          <p:nvSpPr>
            <p:cNvPr id="209923" name="Rectangle 3"/>
            <p:cNvSpPr>
              <a:spLocks noChangeArrowheads="1"/>
            </p:cNvSpPr>
            <p:nvPr/>
          </p:nvSpPr>
          <p:spPr bwMode="auto">
            <a:xfrm>
              <a:off x="1095" y="2475"/>
              <a:ext cx="243" cy="1117"/>
            </a:xfrm>
            <a:prstGeom prst="rect">
              <a:avLst/>
            </a:prstGeom>
            <a:solidFill>
              <a:srgbClr val="24BDB2"/>
            </a:solidFill>
            <a:ln w="23813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 altLang="en-US"/>
            </a:p>
          </p:txBody>
        </p:sp>
        <p:sp>
          <p:nvSpPr>
            <p:cNvPr id="209924" name="Rectangle 4"/>
            <p:cNvSpPr>
              <a:spLocks noChangeArrowheads="1"/>
            </p:cNvSpPr>
            <p:nvPr/>
          </p:nvSpPr>
          <p:spPr bwMode="auto">
            <a:xfrm>
              <a:off x="1442" y="1591"/>
              <a:ext cx="249" cy="2001"/>
            </a:xfrm>
            <a:prstGeom prst="rect">
              <a:avLst/>
            </a:prstGeom>
            <a:solidFill>
              <a:srgbClr val="24BDB2"/>
            </a:solidFill>
            <a:ln w="23813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ZA"/>
            </a:p>
          </p:txBody>
        </p:sp>
        <p:sp>
          <p:nvSpPr>
            <p:cNvPr id="209925" name="Rectangle 5"/>
            <p:cNvSpPr>
              <a:spLocks noChangeArrowheads="1"/>
            </p:cNvSpPr>
            <p:nvPr/>
          </p:nvSpPr>
          <p:spPr bwMode="auto">
            <a:xfrm>
              <a:off x="1793" y="2364"/>
              <a:ext cx="248" cy="1228"/>
            </a:xfrm>
            <a:prstGeom prst="rect">
              <a:avLst/>
            </a:prstGeom>
            <a:solidFill>
              <a:srgbClr val="24BDB2"/>
            </a:solidFill>
            <a:ln w="23813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ZA"/>
            </a:p>
          </p:txBody>
        </p:sp>
        <p:sp>
          <p:nvSpPr>
            <p:cNvPr id="209926" name="Rectangle 6"/>
            <p:cNvSpPr>
              <a:spLocks noChangeArrowheads="1"/>
            </p:cNvSpPr>
            <p:nvPr/>
          </p:nvSpPr>
          <p:spPr bwMode="auto">
            <a:xfrm>
              <a:off x="2140" y="2806"/>
              <a:ext cx="253" cy="786"/>
            </a:xfrm>
            <a:prstGeom prst="rect">
              <a:avLst/>
            </a:prstGeom>
            <a:solidFill>
              <a:srgbClr val="24BDB2"/>
            </a:solidFill>
            <a:ln w="23813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ZA"/>
            </a:p>
          </p:txBody>
        </p:sp>
        <p:sp>
          <p:nvSpPr>
            <p:cNvPr id="209927" name="Rectangle 7"/>
            <p:cNvSpPr>
              <a:spLocks noChangeArrowheads="1"/>
            </p:cNvSpPr>
            <p:nvPr/>
          </p:nvSpPr>
          <p:spPr bwMode="auto">
            <a:xfrm>
              <a:off x="2488" y="3028"/>
              <a:ext cx="258" cy="564"/>
            </a:xfrm>
            <a:prstGeom prst="rect">
              <a:avLst/>
            </a:prstGeom>
            <a:solidFill>
              <a:srgbClr val="24BDB2"/>
            </a:solidFill>
            <a:ln w="23813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ZA"/>
            </a:p>
          </p:txBody>
        </p:sp>
        <p:sp>
          <p:nvSpPr>
            <p:cNvPr id="209928" name="Rectangle 8"/>
            <p:cNvSpPr>
              <a:spLocks noChangeArrowheads="1"/>
            </p:cNvSpPr>
            <p:nvPr/>
          </p:nvSpPr>
          <p:spPr bwMode="auto">
            <a:xfrm>
              <a:off x="2838" y="2917"/>
              <a:ext cx="243" cy="675"/>
            </a:xfrm>
            <a:prstGeom prst="rect">
              <a:avLst/>
            </a:prstGeom>
            <a:solidFill>
              <a:srgbClr val="24BDB2"/>
            </a:solidFill>
            <a:ln w="23813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ZA"/>
            </a:p>
          </p:txBody>
        </p:sp>
        <p:sp>
          <p:nvSpPr>
            <p:cNvPr id="209929" name="Rectangle 9"/>
            <p:cNvSpPr>
              <a:spLocks noChangeArrowheads="1"/>
            </p:cNvSpPr>
            <p:nvPr/>
          </p:nvSpPr>
          <p:spPr bwMode="auto">
            <a:xfrm>
              <a:off x="3185" y="2475"/>
              <a:ext cx="248" cy="1117"/>
            </a:xfrm>
            <a:prstGeom prst="rect">
              <a:avLst/>
            </a:prstGeom>
            <a:solidFill>
              <a:srgbClr val="24BDB2"/>
            </a:solidFill>
            <a:ln w="23813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ZA"/>
            </a:p>
          </p:txBody>
        </p:sp>
        <p:sp>
          <p:nvSpPr>
            <p:cNvPr id="209930" name="Rectangle 10"/>
            <p:cNvSpPr>
              <a:spLocks noChangeArrowheads="1"/>
            </p:cNvSpPr>
            <p:nvPr/>
          </p:nvSpPr>
          <p:spPr bwMode="auto">
            <a:xfrm>
              <a:off x="3533" y="2364"/>
              <a:ext cx="250" cy="1228"/>
            </a:xfrm>
            <a:prstGeom prst="rect">
              <a:avLst/>
            </a:prstGeom>
            <a:solidFill>
              <a:srgbClr val="24BDB2"/>
            </a:solidFill>
            <a:ln w="23813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ZA"/>
            </a:p>
          </p:txBody>
        </p:sp>
        <p:sp>
          <p:nvSpPr>
            <p:cNvPr id="209931" name="Rectangle 11"/>
            <p:cNvSpPr>
              <a:spLocks noChangeArrowheads="1"/>
            </p:cNvSpPr>
            <p:nvPr/>
          </p:nvSpPr>
          <p:spPr bwMode="auto">
            <a:xfrm>
              <a:off x="3883" y="2697"/>
              <a:ext cx="253" cy="895"/>
            </a:xfrm>
            <a:prstGeom prst="rect">
              <a:avLst/>
            </a:prstGeom>
            <a:solidFill>
              <a:srgbClr val="24BDB2"/>
            </a:solidFill>
            <a:ln w="23813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ZA"/>
            </a:p>
          </p:txBody>
        </p:sp>
        <p:sp>
          <p:nvSpPr>
            <p:cNvPr id="209932" name="Rectangle 12"/>
            <p:cNvSpPr>
              <a:spLocks noChangeArrowheads="1"/>
            </p:cNvSpPr>
            <p:nvPr/>
          </p:nvSpPr>
          <p:spPr bwMode="auto">
            <a:xfrm>
              <a:off x="4230" y="3028"/>
              <a:ext cx="256" cy="564"/>
            </a:xfrm>
            <a:prstGeom prst="rect">
              <a:avLst/>
            </a:prstGeom>
            <a:solidFill>
              <a:srgbClr val="24BDB2"/>
            </a:solidFill>
            <a:ln w="23813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ZA"/>
            </a:p>
          </p:txBody>
        </p:sp>
        <p:sp>
          <p:nvSpPr>
            <p:cNvPr id="209933" name="Rectangle 13"/>
            <p:cNvSpPr>
              <a:spLocks noChangeArrowheads="1"/>
            </p:cNvSpPr>
            <p:nvPr/>
          </p:nvSpPr>
          <p:spPr bwMode="auto">
            <a:xfrm>
              <a:off x="4578" y="3139"/>
              <a:ext cx="245" cy="453"/>
            </a:xfrm>
            <a:prstGeom prst="rect">
              <a:avLst/>
            </a:prstGeom>
            <a:solidFill>
              <a:srgbClr val="24BDB2"/>
            </a:solidFill>
            <a:ln w="23813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ZA"/>
            </a:p>
          </p:txBody>
        </p:sp>
        <p:sp>
          <p:nvSpPr>
            <p:cNvPr id="209934" name="Rectangle 14"/>
            <p:cNvSpPr>
              <a:spLocks noChangeArrowheads="1"/>
            </p:cNvSpPr>
            <p:nvPr/>
          </p:nvSpPr>
          <p:spPr bwMode="auto">
            <a:xfrm>
              <a:off x="4928" y="3250"/>
              <a:ext cx="245" cy="342"/>
            </a:xfrm>
            <a:prstGeom prst="rect">
              <a:avLst/>
            </a:prstGeom>
            <a:solidFill>
              <a:srgbClr val="24BDB2"/>
            </a:solidFill>
            <a:ln w="23813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ZA"/>
            </a:p>
          </p:txBody>
        </p:sp>
      </p:grpSp>
      <p:grpSp>
        <p:nvGrpSpPr>
          <p:cNvPr id="209936" name="Group 16"/>
          <p:cNvGrpSpPr>
            <a:grpSpLocks/>
          </p:cNvGrpSpPr>
          <p:nvPr/>
        </p:nvGrpSpPr>
        <p:grpSpPr bwMode="auto">
          <a:xfrm>
            <a:off x="534988" y="1154113"/>
            <a:ext cx="8002587" cy="5281612"/>
            <a:chOff x="337" y="823"/>
            <a:chExt cx="5041" cy="3327"/>
          </a:xfrm>
        </p:grpSpPr>
        <p:sp>
          <p:nvSpPr>
            <p:cNvPr id="209937" name="Rectangle 17"/>
            <p:cNvSpPr>
              <a:spLocks noChangeArrowheads="1"/>
            </p:cNvSpPr>
            <p:nvPr/>
          </p:nvSpPr>
          <p:spPr bwMode="auto">
            <a:xfrm>
              <a:off x="491" y="823"/>
              <a:ext cx="613" cy="22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r">
                <a:lnSpc>
                  <a:spcPct val="285000"/>
                </a:lnSpc>
              </a:pPr>
              <a:r>
                <a:rPr lang="en-US" altLang="en-US" sz="2000" b="1"/>
                <a:t>20%  –</a:t>
              </a:r>
            </a:p>
            <a:p>
              <a:pPr algn="r">
                <a:lnSpc>
                  <a:spcPct val="285000"/>
                </a:lnSpc>
              </a:pPr>
              <a:r>
                <a:rPr lang="en-US" altLang="en-US" sz="2000" b="1"/>
                <a:t>15%  –</a:t>
              </a:r>
            </a:p>
            <a:p>
              <a:pPr algn="r">
                <a:lnSpc>
                  <a:spcPct val="285000"/>
                </a:lnSpc>
              </a:pPr>
              <a:r>
                <a:rPr lang="en-US" altLang="en-US" sz="2000" b="1"/>
                <a:t>10%  –</a:t>
              </a:r>
            </a:p>
            <a:p>
              <a:pPr algn="r">
                <a:lnSpc>
                  <a:spcPct val="285000"/>
                </a:lnSpc>
              </a:pPr>
              <a:r>
                <a:rPr lang="en-US" altLang="en-US" sz="2000" b="1"/>
                <a:t>5%  –</a:t>
              </a:r>
            </a:p>
          </p:txBody>
        </p:sp>
        <p:sp>
          <p:nvSpPr>
            <p:cNvPr id="209938" name="Freeform 18"/>
            <p:cNvSpPr>
              <a:spLocks/>
            </p:cNvSpPr>
            <p:nvPr/>
          </p:nvSpPr>
          <p:spPr bwMode="auto">
            <a:xfrm>
              <a:off x="960" y="1040"/>
              <a:ext cx="4376" cy="2400"/>
            </a:xfrm>
            <a:custGeom>
              <a:avLst/>
              <a:gdLst>
                <a:gd name="T0" fmla="*/ 0 w 4376"/>
                <a:gd name="T1" fmla="*/ 0 h 2304"/>
                <a:gd name="T2" fmla="*/ 0 w 4376"/>
                <a:gd name="T3" fmla="*/ 2304 h 2304"/>
                <a:gd name="T4" fmla="*/ 4376 w 4376"/>
                <a:gd name="T5" fmla="*/ 2304 h 2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76" h="2304">
                  <a:moveTo>
                    <a:pt x="0" y="0"/>
                  </a:moveTo>
                  <a:lnTo>
                    <a:pt x="0" y="2304"/>
                  </a:lnTo>
                  <a:lnTo>
                    <a:pt x="4376" y="2304"/>
                  </a:ln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ZA"/>
            </a:p>
          </p:txBody>
        </p:sp>
        <p:sp>
          <p:nvSpPr>
            <p:cNvPr id="209939" name="Rectangle 19"/>
            <p:cNvSpPr>
              <a:spLocks noChangeArrowheads="1"/>
            </p:cNvSpPr>
            <p:nvPr/>
          </p:nvSpPr>
          <p:spPr bwMode="auto">
            <a:xfrm>
              <a:off x="950" y="3447"/>
              <a:ext cx="4428" cy="3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algn="l">
                <a:tabLst>
                  <a:tab pos="863600" algn="ctr"/>
                  <a:tab pos="1435100" algn="ctr"/>
                  <a:tab pos="2006600" algn="ctr"/>
                  <a:tab pos="2476500" algn="ctr"/>
                  <a:tab pos="3048000" algn="ctr"/>
                  <a:tab pos="3619500" algn="ctr"/>
                  <a:tab pos="4191000" algn="ctr"/>
                  <a:tab pos="4762500" algn="ctr"/>
                  <a:tab pos="5334000" algn="ctr"/>
                  <a:tab pos="5816600" algn="ctr"/>
                  <a:tab pos="6388100" algn="ctr"/>
                </a:tabLs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algn="l">
                <a:tabLst>
                  <a:tab pos="863600" algn="ctr"/>
                  <a:tab pos="1435100" algn="ctr"/>
                  <a:tab pos="2006600" algn="ctr"/>
                  <a:tab pos="2476500" algn="ctr"/>
                  <a:tab pos="3048000" algn="ctr"/>
                  <a:tab pos="3619500" algn="ctr"/>
                  <a:tab pos="4191000" algn="ctr"/>
                  <a:tab pos="4762500" algn="ctr"/>
                  <a:tab pos="5334000" algn="ctr"/>
                  <a:tab pos="5816600" algn="ctr"/>
                  <a:tab pos="6388100" algn="ctr"/>
                </a:tabLs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algn="l">
                <a:tabLst>
                  <a:tab pos="863600" algn="ctr"/>
                  <a:tab pos="1435100" algn="ctr"/>
                  <a:tab pos="2006600" algn="ctr"/>
                  <a:tab pos="2476500" algn="ctr"/>
                  <a:tab pos="3048000" algn="ctr"/>
                  <a:tab pos="3619500" algn="ctr"/>
                  <a:tab pos="4191000" algn="ctr"/>
                  <a:tab pos="4762500" algn="ctr"/>
                  <a:tab pos="5334000" algn="ctr"/>
                  <a:tab pos="5816600" algn="ctr"/>
                  <a:tab pos="6388100" algn="ctr"/>
                </a:tabLs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algn="l">
                <a:tabLst>
                  <a:tab pos="863600" algn="ctr"/>
                  <a:tab pos="1435100" algn="ctr"/>
                  <a:tab pos="2006600" algn="ctr"/>
                  <a:tab pos="2476500" algn="ctr"/>
                  <a:tab pos="3048000" algn="ctr"/>
                  <a:tab pos="3619500" algn="ctr"/>
                  <a:tab pos="4191000" algn="ctr"/>
                  <a:tab pos="4762500" algn="ctr"/>
                  <a:tab pos="5334000" algn="ctr"/>
                  <a:tab pos="5816600" algn="ctr"/>
                  <a:tab pos="6388100" algn="ctr"/>
                </a:tabLs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algn="l">
                <a:tabLst>
                  <a:tab pos="863600" algn="ctr"/>
                  <a:tab pos="1435100" algn="ctr"/>
                  <a:tab pos="2006600" algn="ctr"/>
                  <a:tab pos="2476500" algn="ctr"/>
                  <a:tab pos="3048000" algn="ctr"/>
                  <a:tab pos="3619500" algn="ctr"/>
                  <a:tab pos="4191000" algn="ctr"/>
                  <a:tab pos="4762500" algn="ctr"/>
                  <a:tab pos="5334000" algn="ctr"/>
                  <a:tab pos="5816600" algn="ctr"/>
                  <a:tab pos="6388100" algn="ctr"/>
                </a:tabLs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863600" algn="ctr"/>
                  <a:tab pos="1435100" algn="ctr"/>
                  <a:tab pos="2006600" algn="ctr"/>
                  <a:tab pos="2476500" algn="ctr"/>
                  <a:tab pos="3048000" algn="ctr"/>
                  <a:tab pos="3619500" algn="ctr"/>
                  <a:tab pos="4191000" algn="ctr"/>
                  <a:tab pos="4762500" algn="ctr"/>
                  <a:tab pos="5334000" algn="ctr"/>
                  <a:tab pos="5816600" algn="ctr"/>
                  <a:tab pos="6388100" algn="ctr"/>
                </a:tabLs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863600" algn="ctr"/>
                  <a:tab pos="1435100" algn="ctr"/>
                  <a:tab pos="2006600" algn="ctr"/>
                  <a:tab pos="2476500" algn="ctr"/>
                  <a:tab pos="3048000" algn="ctr"/>
                  <a:tab pos="3619500" algn="ctr"/>
                  <a:tab pos="4191000" algn="ctr"/>
                  <a:tab pos="4762500" algn="ctr"/>
                  <a:tab pos="5334000" algn="ctr"/>
                  <a:tab pos="5816600" algn="ctr"/>
                  <a:tab pos="6388100" algn="ctr"/>
                </a:tabLs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863600" algn="ctr"/>
                  <a:tab pos="1435100" algn="ctr"/>
                  <a:tab pos="2006600" algn="ctr"/>
                  <a:tab pos="2476500" algn="ctr"/>
                  <a:tab pos="3048000" algn="ctr"/>
                  <a:tab pos="3619500" algn="ctr"/>
                  <a:tab pos="4191000" algn="ctr"/>
                  <a:tab pos="4762500" algn="ctr"/>
                  <a:tab pos="5334000" algn="ctr"/>
                  <a:tab pos="5816600" algn="ctr"/>
                  <a:tab pos="6388100" algn="ctr"/>
                </a:tabLs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863600" algn="ctr"/>
                  <a:tab pos="1435100" algn="ctr"/>
                  <a:tab pos="2006600" algn="ctr"/>
                  <a:tab pos="2476500" algn="ctr"/>
                  <a:tab pos="3048000" algn="ctr"/>
                  <a:tab pos="3619500" algn="ctr"/>
                  <a:tab pos="4191000" algn="ctr"/>
                  <a:tab pos="4762500" algn="ctr"/>
                  <a:tab pos="5334000" algn="ctr"/>
                  <a:tab pos="5816600" algn="ctr"/>
                  <a:tab pos="6388100" algn="ctr"/>
                </a:tabLs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>
                <a:lnSpc>
                  <a:spcPct val="85000"/>
                </a:lnSpc>
              </a:pPr>
              <a:r>
                <a:rPr lang="en-US" altLang="en-US" sz="1800" b="1"/>
                <a:t>11-12		1-2		3-4		5-6		7-8		9-10</a:t>
              </a:r>
            </a:p>
            <a:p>
              <a:pPr>
                <a:lnSpc>
                  <a:spcPct val="85000"/>
                </a:lnSpc>
              </a:pPr>
              <a:r>
                <a:rPr lang="en-US" altLang="en-US" sz="1800" b="1"/>
                <a:t>	12-1		2-3		4-5		6-7		8-9		10-11</a:t>
              </a:r>
            </a:p>
          </p:txBody>
        </p:sp>
        <p:sp>
          <p:nvSpPr>
            <p:cNvPr id="209940" name="Rectangle 20"/>
            <p:cNvSpPr>
              <a:spLocks noChangeArrowheads="1"/>
            </p:cNvSpPr>
            <p:nvPr/>
          </p:nvSpPr>
          <p:spPr bwMode="auto">
            <a:xfrm>
              <a:off x="1094" y="3719"/>
              <a:ext cx="94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en-US" sz="1800" b="1"/>
                <a:t>(Lunchtime)</a:t>
              </a:r>
            </a:p>
          </p:txBody>
        </p:sp>
        <p:sp>
          <p:nvSpPr>
            <p:cNvPr id="209941" name="Rectangle 21"/>
            <p:cNvSpPr>
              <a:spLocks noChangeArrowheads="1"/>
            </p:cNvSpPr>
            <p:nvPr/>
          </p:nvSpPr>
          <p:spPr bwMode="auto">
            <a:xfrm>
              <a:off x="3174" y="3719"/>
              <a:ext cx="96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en-US" sz="1800" b="1"/>
                <a:t>(Dinnertime)</a:t>
              </a:r>
            </a:p>
          </p:txBody>
        </p:sp>
        <p:sp>
          <p:nvSpPr>
            <p:cNvPr id="209942" name="Rectangle 22"/>
            <p:cNvSpPr>
              <a:spLocks noChangeArrowheads="1"/>
            </p:cNvSpPr>
            <p:nvPr/>
          </p:nvSpPr>
          <p:spPr bwMode="auto">
            <a:xfrm>
              <a:off x="2550" y="3919"/>
              <a:ext cx="91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en-US" sz="1800" b="1"/>
                <a:t>Hour of day</a:t>
              </a:r>
            </a:p>
          </p:txBody>
        </p:sp>
        <p:sp>
          <p:nvSpPr>
            <p:cNvPr id="209943" name="Rectangle 23"/>
            <p:cNvSpPr>
              <a:spLocks noChangeArrowheads="1"/>
            </p:cNvSpPr>
            <p:nvPr/>
          </p:nvSpPr>
          <p:spPr bwMode="auto">
            <a:xfrm rot="-5400000">
              <a:off x="-281" y="1887"/>
              <a:ext cx="146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en-US" sz="1800" b="1"/>
                <a:t>Percentage of sales</a:t>
              </a:r>
            </a:p>
          </p:txBody>
        </p:sp>
      </p:grpSp>
      <p:sp>
        <p:nvSpPr>
          <p:cNvPr id="209944" name="Rectangle 24"/>
          <p:cNvSpPr>
            <a:spLocks noChangeArrowheads="1"/>
          </p:cNvSpPr>
          <p:nvPr/>
        </p:nvSpPr>
        <p:spPr bwMode="auto">
          <a:xfrm>
            <a:off x="7312025" y="6156325"/>
            <a:ext cx="12573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en-US" sz="1600" b="1"/>
              <a:t>Figure 4.12</a:t>
            </a:r>
          </a:p>
        </p:txBody>
      </p:sp>
    </p:spTree>
    <p:extLst>
      <p:ext uri="{BB962C8B-B14F-4D97-AF65-F5344CB8AC3E}">
        <p14:creationId xmlns:p14="http://schemas.microsoft.com/office/powerpoint/2010/main" val="570254563"/>
      </p:ext>
    </p:extLst>
  </p:cSld>
  <p:clrMapOvr>
    <a:masterClrMapping/>
  </p:clrMapOvr>
  <p:transition>
    <p:pull dir="l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99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099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099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9944" grpId="0" autoUpdateAnimBg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970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427038"/>
            <a:ext cx="7772400" cy="90011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2FFF74"/>
                </a:solidFill>
              </a14:hiddenFill>
            </a:ext>
          </a:extLst>
        </p:spPr>
        <p:txBody>
          <a:bodyPr/>
          <a:lstStyle/>
          <a:p>
            <a:r>
              <a:rPr lang="en-US" altLang="en-US" dirty="0"/>
              <a:t>Example of </a:t>
            </a:r>
            <a:r>
              <a:rPr lang="en-US" altLang="en-US" dirty="0" smtClean="0"/>
              <a:t>Call </a:t>
            </a:r>
            <a:r>
              <a:rPr lang="en-US" altLang="en-US" dirty="0"/>
              <a:t>Center Forecast</a:t>
            </a:r>
          </a:p>
        </p:txBody>
      </p:sp>
      <p:sp>
        <p:nvSpPr>
          <p:cNvPr id="50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altLang="en-US"/>
              <a:t>© 2011 Pearson Education</a:t>
            </a:r>
            <a:endParaRPr lang="en-US" altLang="en-US"/>
          </a:p>
        </p:txBody>
      </p:sp>
      <p:sp>
        <p:nvSpPr>
          <p:cNvPr id="211971" name="Rectangle 3"/>
          <p:cNvSpPr>
            <a:spLocks noChangeArrowheads="1"/>
          </p:cNvSpPr>
          <p:nvPr/>
        </p:nvSpPr>
        <p:spPr bwMode="auto">
          <a:xfrm>
            <a:off x="7312025" y="6080125"/>
            <a:ext cx="12573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en-US" sz="1600" b="1"/>
              <a:t>Figure 4.12</a:t>
            </a:r>
          </a:p>
        </p:txBody>
      </p:sp>
      <p:grpSp>
        <p:nvGrpSpPr>
          <p:cNvPr id="211972" name="Group 4"/>
          <p:cNvGrpSpPr>
            <a:grpSpLocks/>
          </p:cNvGrpSpPr>
          <p:nvPr/>
        </p:nvGrpSpPr>
        <p:grpSpPr bwMode="auto">
          <a:xfrm>
            <a:off x="1522413" y="2289175"/>
            <a:ext cx="6496050" cy="3059113"/>
            <a:chOff x="959" y="1586"/>
            <a:chExt cx="4092" cy="1927"/>
          </a:xfrm>
        </p:grpSpPr>
        <p:sp>
          <p:nvSpPr>
            <p:cNvPr id="211973" name="Rectangle 5"/>
            <p:cNvSpPr>
              <a:spLocks noChangeArrowheads="1"/>
            </p:cNvSpPr>
            <p:nvPr/>
          </p:nvSpPr>
          <p:spPr bwMode="auto">
            <a:xfrm>
              <a:off x="959" y="3476"/>
              <a:ext cx="115" cy="37"/>
            </a:xfrm>
            <a:prstGeom prst="rect">
              <a:avLst/>
            </a:prstGeom>
            <a:solidFill>
              <a:srgbClr val="24BDB2"/>
            </a:solidFill>
            <a:ln w="23813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ZA"/>
            </a:p>
          </p:txBody>
        </p:sp>
        <p:sp>
          <p:nvSpPr>
            <p:cNvPr id="211974" name="Rectangle 6"/>
            <p:cNvSpPr>
              <a:spLocks noChangeArrowheads="1"/>
            </p:cNvSpPr>
            <p:nvPr/>
          </p:nvSpPr>
          <p:spPr bwMode="auto">
            <a:xfrm>
              <a:off x="1131" y="3473"/>
              <a:ext cx="115" cy="40"/>
            </a:xfrm>
            <a:prstGeom prst="rect">
              <a:avLst/>
            </a:prstGeom>
            <a:solidFill>
              <a:srgbClr val="24BDB2"/>
            </a:solidFill>
            <a:ln w="23813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ZA"/>
            </a:p>
          </p:txBody>
        </p:sp>
        <p:sp>
          <p:nvSpPr>
            <p:cNvPr id="211975" name="Rectangle 7"/>
            <p:cNvSpPr>
              <a:spLocks noChangeArrowheads="1"/>
            </p:cNvSpPr>
            <p:nvPr/>
          </p:nvSpPr>
          <p:spPr bwMode="auto">
            <a:xfrm>
              <a:off x="1304" y="3476"/>
              <a:ext cx="115" cy="37"/>
            </a:xfrm>
            <a:prstGeom prst="rect">
              <a:avLst/>
            </a:prstGeom>
            <a:solidFill>
              <a:srgbClr val="24BDB2"/>
            </a:solidFill>
            <a:ln w="23813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ZA"/>
            </a:p>
          </p:txBody>
        </p:sp>
        <p:sp>
          <p:nvSpPr>
            <p:cNvPr id="211976" name="Rectangle 8"/>
            <p:cNvSpPr>
              <a:spLocks noChangeArrowheads="1"/>
            </p:cNvSpPr>
            <p:nvPr/>
          </p:nvSpPr>
          <p:spPr bwMode="auto">
            <a:xfrm>
              <a:off x="1477" y="3470"/>
              <a:ext cx="115" cy="43"/>
            </a:xfrm>
            <a:prstGeom prst="rect">
              <a:avLst/>
            </a:prstGeom>
            <a:solidFill>
              <a:srgbClr val="24BDB2"/>
            </a:solidFill>
            <a:ln w="23813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ZA"/>
            </a:p>
          </p:txBody>
        </p:sp>
        <p:sp>
          <p:nvSpPr>
            <p:cNvPr id="211977" name="Rectangle 9"/>
            <p:cNvSpPr>
              <a:spLocks noChangeArrowheads="1"/>
            </p:cNvSpPr>
            <p:nvPr/>
          </p:nvSpPr>
          <p:spPr bwMode="auto">
            <a:xfrm>
              <a:off x="1650" y="3470"/>
              <a:ext cx="115" cy="43"/>
            </a:xfrm>
            <a:prstGeom prst="rect">
              <a:avLst/>
            </a:prstGeom>
            <a:solidFill>
              <a:srgbClr val="24BDB2"/>
            </a:solidFill>
            <a:ln w="23813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ZA"/>
            </a:p>
          </p:txBody>
        </p:sp>
        <p:sp>
          <p:nvSpPr>
            <p:cNvPr id="211978" name="Rectangle 10"/>
            <p:cNvSpPr>
              <a:spLocks noChangeArrowheads="1"/>
            </p:cNvSpPr>
            <p:nvPr/>
          </p:nvSpPr>
          <p:spPr bwMode="auto">
            <a:xfrm>
              <a:off x="1823" y="3455"/>
              <a:ext cx="115" cy="58"/>
            </a:xfrm>
            <a:prstGeom prst="rect">
              <a:avLst/>
            </a:prstGeom>
            <a:solidFill>
              <a:srgbClr val="24BDB2"/>
            </a:solidFill>
            <a:ln w="23813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ZA"/>
            </a:p>
          </p:txBody>
        </p:sp>
        <p:sp>
          <p:nvSpPr>
            <p:cNvPr id="211979" name="Rectangle 11"/>
            <p:cNvSpPr>
              <a:spLocks noChangeArrowheads="1"/>
            </p:cNvSpPr>
            <p:nvPr/>
          </p:nvSpPr>
          <p:spPr bwMode="auto">
            <a:xfrm>
              <a:off x="1996" y="3323"/>
              <a:ext cx="115" cy="190"/>
            </a:xfrm>
            <a:prstGeom prst="rect">
              <a:avLst/>
            </a:prstGeom>
            <a:solidFill>
              <a:srgbClr val="24BDB2"/>
            </a:solidFill>
            <a:ln w="23813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ZA"/>
            </a:p>
          </p:txBody>
        </p:sp>
        <p:sp>
          <p:nvSpPr>
            <p:cNvPr id="211980" name="Rectangle 12"/>
            <p:cNvSpPr>
              <a:spLocks noChangeArrowheads="1"/>
            </p:cNvSpPr>
            <p:nvPr/>
          </p:nvSpPr>
          <p:spPr bwMode="auto">
            <a:xfrm>
              <a:off x="2169" y="2924"/>
              <a:ext cx="115" cy="589"/>
            </a:xfrm>
            <a:prstGeom prst="rect">
              <a:avLst/>
            </a:prstGeom>
            <a:solidFill>
              <a:srgbClr val="24BDB2"/>
            </a:solidFill>
            <a:ln w="23813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ZA"/>
            </a:p>
          </p:txBody>
        </p:sp>
        <p:sp>
          <p:nvSpPr>
            <p:cNvPr id="211981" name="Rectangle 13"/>
            <p:cNvSpPr>
              <a:spLocks noChangeArrowheads="1"/>
            </p:cNvSpPr>
            <p:nvPr/>
          </p:nvSpPr>
          <p:spPr bwMode="auto">
            <a:xfrm>
              <a:off x="2342" y="2372"/>
              <a:ext cx="115" cy="1141"/>
            </a:xfrm>
            <a:prstGeom prst="rect">
              <a:avLst/>
            </a:prstGeom>
            <a:solidFill>
              <a:srgbClr val="24BDB2"/>
            </a:solidFill>
            <a:ln w="23813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ZA"/>
            </a:p>
          </p:txBody>
        </p:sp>
        <p:sp>
          <p:nvSpPr>
            <p:cNvPr id="211982" name="Rectangle 14"/>
            <p:cNvSpPr>
              <a:spLocks noChangeArrowheads="1"/>
            </p:cNvSpPr>
            <p:nvPr/>
          </p:nvSpPr>
          <p:spPr bwMode="auto">
            <a:xfrm>
              <a:off x="2515" y="2114"/>
              <a:ext cx="115" cy="1399"/>
            </a:xfrm>
            <a:prstGeom prst="rect">
              <a:avLst/>
            </a:prstGeom>
            <a:solidFill>
              <a:srgbClr val="24BDB2"/>
            </a:solidFill>
            <a:ln w="23813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ZA"/>
            </a:p>
          </p:txBody>
        </p:sp>
        <p:sp>
          <p:nvSpPr>
            <p:cNvPr id="211983" name="Rectangle 15"/>
            <p:cNvSpPr>
              <a:spLocks noChangeArrowheads="1"/>
            </p:cNvSpPr>
            <p:nvPr/>
          </p:nvSpPr>
          <p:spPr bwMode="auto">
            <a:xfrm>
              <a:off x="2688" y="1931"/>
              <a:ext cx="115" cy="1582"/>
            </a:xfrm>
            <a:prstGeom prst="rect">
              <a:avLst/>
            </a:prstGeom>
            <a:solidFill>
              <a:srgbClr val="24BDB2"/>
            </a:solidFill>
            <a:ln w="23813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ZA"/>
            </a:p>
          </p:txBody>
        </p:sp>
        <p:sp>
          <p:nvSpPr>
            <p:cNvPr id="211984" name="Rectangle 16"/>
            <p:cNvSpPr>
              <a:spLocks noChangeArrowheads="1"/>
            </p:cNvSpPr>
            <p:nvPr/>
          </p:nvSpPr>
          <p:spPr bwMode="auto">
            <a:xfrm>
              <a:off x="2861" y="2018"/>
              <a:ext cx="115" cy="1495"/>
            </a:xfrm>
            <a:prstGeom prst="rect">
              <a:avLst/>
            </a:prstGeom>
            <a:solidFill>
              <a:srgbClr val="24BDB2"/>
            </a:solidFill>
            <a:ln w="23813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ZA"/>
            </a:p>
          </p:txBody>
        </p:sp>
        <p:sp>
          <p:nvSpPr>
            <p:cNvPr id="211985" name="Rectangle 17"/>
            <p:cNvSpPr>
              <a:spLocks noChangeArrowheads="1"/>
            </p:cNvSpPr>
            <p:nvPr/>
          </p:nvSpPr>
          <p:spPr bwMode="auto">
            <a:xfrm>
              <a:off x="3033" y="1847"/>
              <a:ext cx="115" cy="1666"/>
            </a:xfrm>
            <a:prstGeom prst="rect">
              <a:avLst/>
            </a:prstGeom>
            <a:solidFill>
              <a:srgbClr val="24BDB2"/>
            </a:solidFill>
            <a:ln w="23813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ZA"/>
            </a:p>
          </p:txBody>
        </p:sp>
        <p:sp>
          <p:nvSpPr>
            <p:cNvPr id="211986" name="Rectangle 18"/>
            <p:cNvSpPr>
              <a:spLocks noChangeArrowheads="1"/>
            </p:cNvSpPr>
            <p:nvPr/>
          </p:nvSpPr>
          <p:spPr bwMode="auto">
            <a:xfrm>
              <a:off x="3206" y="1592"/>
              <a:ext cx="115" cy="1921"/>
            </a:xfrm>
            <a:prstGeom prst="rect">
              <a:avLst/>
            </a:prstGeom>
            <a:solidFill>
              <a:srgbClr val="24BDB2"/>
            </a:solidFill>
            <a:ln w="23813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ZA"/>
            </a:p>
          </p:txBody>
        </p:sp>
        <p:sp>
          <p:nvSpPr>
            <p:cNvPr id="211987" name="Rectangle 19"/>
            <p:cNvSpPr>
              <a:spLocks noChangeArrowheads="1"/>
            </p:cNvSpPr>
            <p:nvPr/>
          </p:nvSpPr>
          <p:spPr bwMode="auto">
            <a:xfrm>
              <a:off x="3379" y="1586"/>
              <a:ext cx="115" cy="1927"/>
            </a:xfrm>
            <a:prstGeom prst="rect">
              <a:avLst/>
            </a:prstGeom>
            <a:solidFill>
              <a:srgbClr val="24BDB2"/>
            </a:solidFill>
            <a:ln w="23813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ZA"/>
            </a:p>
          </p:txBody>
        </p:sp>
        <p:sp>
          <p:nvSpPr>
            <p:cNvPr id="211988" name="Rectangle 20"/>
            <p:cNvSpPr>
              <a:spLocks noChangeArrowheads="1"/>
            </p:cNvSpPr>
            <p:nvPr/>
          </p:nvSpPr>
          <p:spPr bwMode="auto">
            <a:xfrm>
              <a:off x="3552" y="1670"/>
              <a:ext cx="115" cy="1843"/>
            </a:xfrm>
            <a:prstGeom prst="rect">
              <a:avLst/>
            </a:prstGeom>
            <a:solidFill>
              <a:srgbClr val="24BDB2"/>
            </a:solidFill>
            <a:ln w="23813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ZA"/>
            </a:p>
          </p:txBody>
        </p:sp>
        <p:sp>
          <p:nvSpPr>
            <p:cNvPr id="211989" name="Rectangle 21"/>
            <p:cNvSpPr>
              <a:spLocks noChangeArrowheads="1"/>
            </p:cNvSpPr>
            <p:nvPr/>
          </p:nvSpPr>
          <p:spPr bwMode="auto">
            <a:xfrm>
              <a:off x="3725" y="2012"/>
              <a:ext cx="115" cy="1501"/>
            </a:xfrm>
            <a:prstGeom prst="rect">
              <a:avLst/>
            </a:prstGeom>
            <a:solidFill>
              <a:srgbClr val="24BDB2"/>
            </a:solidFill>
            <a:ln w="23813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ZA"/>
            </a:p>
          </p:txBody>
        </p:sp>
        <p:sp>
          <p:nvSpPr>
            <p:cNvPr id="211990" name="Rectangle 22"/>
            <p:cNvSpPr>
              <a:spLocks noChangeArrowheads="1"/>
            </p:cNvSpPr>
            <p:nvPr/>
          </p:nvSpPr>
          <p:spPr bwMode="auto">
            <a:xfrm>
              <a:off x="3898" y="2546"/>
              <a:ext cx="115" cy="967"/>
            </a:xfrm>
            <a:prstGeom prst="rect">
              <a:avLst/>
            </a:prstGeom>
            <a:solidFill>
              <a:srgbClr val="24BDB2"/>
            </a:solidFill>
            <a:ln w="23813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ZA"/>
            </a:p>
          </p:txBody>
        </p:sp>
        <p:sp>
          <p:nvSpPr>
            <p:cNvPr id="211991" name="Rectangle 23"/>
            <p:cNvSpPr>
              <a:spLocks noChangeArrowheads="1"/>
            </p:cNvSpPr>
            <p:nvPr/>
          </p:nvSpPr>
          <p:spPr bwMode="auto">
            <a:xfrm>
              <a:off x="4071" y="2894"/>
              <a:ext cx="115" cy="619"/>
            </a:xfrm>
            <a:prstGeom prst="rect">
              <a:avLst/>
            </a:prstGeom>
            <a:solidFill>
              <a:srgbClr val="24BDB2"/>
            </a:solidFill>
            <a:ln w="23813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ZA"/>
            </a:p>
          </p:txBody>
        </p:sp>
        <p:sp>
          <p:nvSpPr>
            <p:cNvPr id="211992" name="Rectangle 24"/>
            <p:cNvSpPr>
              <a:spLocks noChangeArrowheads="1"/>
            </p:cNvSpPr>
            <p:nvPr/>
          </p:nvSpPr>
          <p:spPr bwMode="auto">
            <a:xfrm>
              <a:off x="4244" y="3062"/>
              <a:ext cx="115" cy="451"/>
            </a:xfrm>
            <a:prstGeom prst="rect">
              <a:avLst/>
            </a:prstGeom>
            <a:solidFill>
              <a:srgbClr val="24BDB2"/>
            </a:solidFill>
            <a:ln w="23813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ZA"/>
            </a:p>
          </p:txBody>
        </p:sp>
        <p:sp>
          <p:nvSpPr>
            <p:cNvPr id="211993" name="Rectangle 25"/>
            <p:cNvSpPr>
              <a:spLocks noChangeArrowheads="1"/>
            </p:cNvSpPr>
            <p:nvPr/>
          </p:nvSpPr>
          <p:spPr bwMode="auto">
            <a:xfrm>
              <a:off x="4417" y="3257"/>
              <a:ext cx="115" cy="256"/>
            </a:xfrm>
            <a:prstGeom prst="rect">
              <a:avLst/>
            </a:prstGeom>
            <a:solidFill>
              <a:srgbClr val="24BDB2"/>
            </a:solidFill>
            <a:ln w="23813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ZA"/>
            </a:p>
          </p:txBody>
        </p:sp>
        <p:sp>
          <p:nvSpPr>
            <p:cNvPr id="211994" name="Rectangle 26"/>
            <p:cNvSpPr>
              <a:spLocks noChangeArrowheads="1"/>
            </p:cNvSpPr>
            <p:nvPr/>
          </p:nvSpPr>
          <p:spPr bwMode="auto">
            <a:xfrm>
              <a:off x="4590" y="3341"/>
              <a:ext cx="115" cy="172"/>
            </a:xfrm>
            <a:prstGeom prst="rect">
              <a:avLst/>
            </a:prstGeom>
            <a:solidFill>
              <a:srgbClr val="24BDB2"/>
            </a:solidFill>
            <a:ln w="23813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ZA"/>
            </a:p>
          </p:txBody>
        </p:sp>
        <p:sp>
          <p:nvSpPr>
            <p:cNvPr id="211995" name="Rectangle 27"/>
            <p:cNvSpPr>
              <a:spLocks noChangeArrowheads="1"/>
            </p:cNvSpPr>
            <p:nvPr/>
          </p:nvSpPr>
          <p:spPr bwMode="auto">
            <a:xfrm>
              <a:off x="4763" y="3422"/>
              <a:ext cx="115" cy="91"/>
            </a:xfrm>
            <a:prstGeom prst="rect">
              <a:avLst/>
            </a:prstGeom>
            <a:solidFill>
              <a:srgbClr val="24BDB2"/>
            </a:solidFill>
            <a:ln w="23813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ZA"/>
            </a:p>
          </p:txBody>
        </p:sp>
        <p:sp>
          <p:nvSpPr>
            <p:cNvPr id="211996" name="Rectangle 28"/>
            <p:cNvSpPr>
              <a:spLocks noChangeArrowheads="1"/>
            </p:cNvSpPr>
            <p:nvPr/>
          </p:nvSpPr>
          <p:spPr bwMode="auto">
            <a:xfrm>
              <a:off x="4936" y="3467"/>
              <a:ext cx="115" cy="46"/>
            </a:xfrm>
            <a:prstGeom prst="rect">
              <a:avLst/>
            </a:prstGeom>
            <a:solidFill>
              <a:srgbClr val="24BDB2"/>
            </a:solidFill>
            <a:ln w="23813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ZA"/>
            </a:p>
          </p:txBody>
        </p:sp>
      </p:grpSp>
      <p:grpSp>
        <p:nvGrpSpPr>
          <p:cNvPr id="211997" name="Group 29"/>
          <p:cNvGrpSpPr>
            <a:grpSpLocks/>
          </p:cNvGrpSpPr>
          <p:nvPr/>
        </p:nvGrpSpPr>
        <p:grpSpPr bwMode="auto">
          <a:xfrm>
            <a:off x="728663" y="1536700"/>
            <a:ext cx="7627937" cy="4648200"/>
            <a:chOff x="459" y="1112"/>
            <a:chExt cx="4805" cy="2928"/>
          </a:xfrm>
        </p:grpSpPr>
        <p:sp>
          <p:nvSpPr>
            <p:cNvPr id="211998" name="Rectangle 30"/>
            <p:cNvSpPr>
              <a:spLocks noChangeArrowheads="1"/>
            </p:cNvSpPr>
            <p:nvPr/>
          </p:nvSpPr>
          <p:spPr bwMode="auto">
            <a:xfrm>
              <a:off x="459" y="1137"/>
              <a:ext cx="564" cy="28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r">
                <a:lnSpc>
                  <a:spcPct val="203000"/>
                </a:lnSpc>
              </a:pPr>
              <a:r>
                <a:rPr lang="en-US" altLang="en-US" sz="1800" b="1"/>
                <a:t>12%  –</a:t>
              </a:r>
            </a:p>
            <a:p>
              <a:pPr algn="r">
                <a:lnSpc>
                  <a:spcPct val="203000"/>
                </a:lnSpc>
              </a:pPr>
              <a:r>
                <a:rPr lang="en-US" altLang="en-US" sz="1800" b="1"/>
                <a:t>10%  –</a:t>
              </a:r>
            </a:p>
            <a:p>
              <a:pPr algn="r">
                <a:lnSpc>
                  <a:spcPct val="203000"/>
                </a:lnSpc>
              </a:pPr>
              <a:r>
                <a:rPr lang="en-US" altLang="en-US" sz="1800" b="1"/>
                <a:t>8%  –</a:t>
              </a:r>
            </a:p>
            <a:p>
              <a:pPr algn="r">
                <a:lnSpc>
                  <a:spcPct val="203000"/>
                </a:lnSpc>
              </a:pPr>
              <a:r>
                <a:rPr lang="en-US" altLang="en-US" sz="1800" b="1"/>
                <a:t>6%  –</a:t>
              </a:r>
            </a:p>
            <a:p>
              <a:pPr algn="r">
                <a:lnSpc>
                  <a:spcPct val="203000"/>
                </a:lnSpc>
              </a:pPr>
              <a:r>
                <a:rPr lang="en-US" altLang="en-US" sz="1800" b="1"/>
                <a:t>4% </a:t>
              </a:r>
              <a:r>
                <a:rPr lang="en-US" altLang="en-US" sz="1800" b="1">
                  <a:cs typeface="Arial" charset="0"/>
                </a:rPr>
                <a:t>–</a:t>
              </a:r>
            </a:p>
            <a:p>
              <a:pPr algn="r">
                <a:lnSpc>
                  <a:spcPct val="203000"/>
                </a:lnSpc>
              </a:pPr>
              <a:r>
                <a:rPr lang="en-US" altLang="en-US" sz="1800" b="1">
                  <a:cs typeface="Arial" charset="0"/>
                </a:rPr>
                <a:t>2% –</a:t>
              </a:r>
            </a:p>
            <a:p>
              <a:pPr algn="r">
                <a:lnSpc>
                  <a:spcPct val="203000"/>
                </a:lnSpc>
              </a:pPr>
              <a:r>
                <a:rPr lang="en-US" altLang="en-US" sz="1800" b="1">
                  <a:cs typeface="Arial" charset="0"/>
                </a:rPr>
                <a:t>0% –</a:t>
              </a:r>
            </a:p>
            <a:p>
              <a:pPr algn="r">
                <a:lnSpc>
                  <a:spcPct val="203000"/>
                </a:lnSpc>
              </a:pPr>
              <a:endParaRPr lang="en-US" altLang="en-US" sz="1800" b="1"/>
            </a:p>
          </p:txBody>
        </p:sp>
        <p:sp>
          <p:nvSpPr>
            <p:cNvPr id="211999" name="Rectangle 31"/>
            <p:cNvSpPr>
              <a:spLocks noChangeArrowheads="1"/>
            </p:cNvSpPr>
            <p:nvPr/>
          </p:nvSpPr>
          <p:spPr bwMode="auto">
            <a:xfrm>
              <a:off x="2542" y="3809"/>
              <a:ext cx="91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en-US" sz="1800" b="1"/>
                <a:t>Hour of day</a:t>
              </a:r>
            </a:p>
          </p:txBody>
        </p:sp>
        <p:sp>
          <p:nvSpPr>
            <p:cNvPr id="212000" name="Freeform 32"/>
            <p:cNvSpPr>
              <a:spLocks/>
            </p:cNvSpPr>
            <p:nvPr/>
          </p:nvSpPr>
          <p:spPr bwMode="auto">
            <a:xfrm>
              <a:off x="979" y="3691"/>
              <a:ext cx="2003" cy="110"/>
            </a:xfrm>
            <a:custGeom>
              <a:avLst/>
              <a:gdLst>
                <a:gd name="T0" fmla="*/ 0 w 1975"/>
                <a:gd name="T1" fmla="*/ 0 h 110"/>
                <a:gd name="T2" fmla="*/ 0 w 1975"/>
                <a:gd name="T3" fmla="*/ 110 h 110"/>
                <a:gd name="T4" fmla="*/ 1975 w 1975"/>
                <a:gd name="T5" fmla="*/ 110 h 110"/>
                <a:gd name="T6" fmla="*/ 1975 w 1975"/>
                <a:gd name="T7" fmla="*/ 9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75" h="110">
                  <a:moveTo>
                    <a:pt x="0" y="0"/>
                  </a:moveTo>
                  <a:lnTo>
                    <a:pt x="0" y="110"/>
                  </a:lnTo>
                  <a:lnTo>
                    <a:pt x="1975" y="110"/>
                  </a:lnTo>
                  <a:lnTo>
                    <a:pt x="1975" y="9"/>
                  </a:lnTo>
                </a:path>
              </a:pathLst>
            </a:custGeom>
            <a:noFill/>
            <a:ln w="28575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ZA"/>
            </a:p>
          </p:txBody>
        </p:sp>
        <p:sp>
          <p:nvSpPr>
            <p:cNvPr id="212001" name="Rectangle 33"/>
            <p:cNvSpPr>
              <a:spLocks noChangeArrowheads="1"/>
            </p:cNvSpPr>
            <p:nvPr/>
          </p:nvSpPr>
          <p:spPr bwMode="auto">
            <a:xfrm>
              <a:off x="1736" y="3678"/>
              <a:ext cx="387" cy="2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en-US" sz="1600" b="1"/>
                <a:t>A.M.</a:t>
              </a:r>
            </a:p>
          </p:txBody>
        </p:sp>
        <p:sp>
          <p:nvSpPr>
            <p:cNvPr id="212002" name="Freeform 34"/>
            <p:cNvSpPr>
              <a:spLocks/>
            </p:cNvSpPr>
            <p:nvPr/>
          </p:nvSpPr>
          <p:spPr bwMode="auto">
            <a:xfrm>
              <a:off x="3032" y="3692"/>
              <a:ext cx="1900" cy="110"/>
            </a:xfrm>
            <a:custGeom>
              <a:avLst/>
              <a:gdLst>
                <a:gd name="T0" fmla="*/ 0 w 1975"/>
                <a:gd name="T1" fmla="*/ 0 h 110"/>
                <a:gd name="T2" fmla="*/ 0 w 1975"/>
                <a:gd name="T3" fmla="*/ 110 h 110"/>
                <a:gd name="T4" fmla="*/ 1975 w 1975"/>
                <a:gd name="T5" fmla="*/ 110 h 110"/>
                <a:gd name="T6" fmla="*/ 1975 w 1975"/>
                <a:gd name="T7" fmla="*/ 9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75" h="110">
                  <a:moveTo>
                    <a:pt x="0" y="0"/>
                  </a:moveTo>
                  <a:lnTo>
                    <a:pt x="0" y="110"/>
                  </a:lnTo>
                  <a:lnTo>
                    <a:pt x="1975" y="110"/>
                  </a:lnTo>
                  <a:lnTo>
                    <a:pt x="1975" y="9"/>
                  </a:lnTo>
                </a:path>
              </a:pathLst>
            </a:custGeom>
            <a:noFill/>
            <a:ln w="28575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ZA"/>
            </a:p>
          </p:txBody>
        </p:sp>
        <p:sp>
          <p:nvSpPr>
            <p:cNvPr id="212003" name="Rectangle 35"/>
            <p:cNvSpPr>
              <a:spLocks noChangeArrowheads="1"/>
            </p:cNvSpPr>
            <p:nvPr/>
          </p:nvSpPr>
          <p:spPr bwMode="auto">
            <a:xfrm>
              <a:off x="3878" y="3678"/>
              <a:ext cx="380" cy="2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en-US" sz="1600" b="1"/>
                <a:t>P.M.</a:t>
              </a:r>
            </a:p>
          </p:txBody>
        </p:sp>
        <p:sp>
          <p:nvSpPr>
            <p:cNvPr id="212004" name="Freeform 36"/>
            <p:cNvSpPr>
              <a:spLocks/>
            </p:cNvSpPr>
            <p:nvPr/>
          </p:nvSpPr>
          <p:spPr bwMode="auto">
            <a:xfrm>
              <a:off x="888" y="1112"/>
              <a:ext cx="4376" cy="2400"/>
            </a:xfrm>
            <a:custGeom>
              <a:avLst/>
              <a:gdLst>
                <a:gd name="T0" fmla="*/ 0 w 4376"/>
                <a:gd name="T1" fmla="*/ 0 h 2304"/>
                <a:gd name="T2" fmla="*/ 0 w 4376"/>
                <a:gd name="T3" fmla="*/ 2304 h 2304"/>
                <a:gd name="T4" fmla="*/ 4376 w 4376"/>
                <a:gd name="T5" fmla="*/ 2304 h 2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76" h="2304">
                  <a:moveTo>
                    <a:pt x="0" y="0"/>
                  </a:moveTo>
                  <a:lnTo>
                    <a:pt x="0" y="2304"/>
                  </a:lnTo>
                  <a:lnTo>
                    <a:pt x="4376" y="2304"/>
                  </a:lnTo>
                </a:path>
              </a:pathLst>
            </a:custGeom>
            <a:noFill/>
            <a:ln w="381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ZA"/>
            </a:p>
          </p:txBody>
        </p:sp>
        <p:grpSp>
          <p:nvGrpSpPr>
            <p:cNvPr id="212005" name="Group 37"/>
            <p:cNvGrpSpPr>
              <a:grpSpLocks/>
            </p:cNvGrpSpPr>
            <p:nvPr/>
          </p:nvGrpSpPr>
          <p:grpSpPr bwMode="auto">
            <a:xfrm>
              <a:off x="1085" y="3504"/>
              <a:ext cx="4022" cy="212"/>
              <a:chOff x="1085" y="3513"/>
              <a:chExt cx="4022" cy="212"/>
            </a:xfrm>
          </p:grpSpPr>
          <p:sp>
            <p:nvSpPr>
              <p:cNvPr id="212006" name="Text Box 38"/>
              <p:cNvSpPr txBox="1">
                <a:spLocks noChangeArrowheads="1"/>
              </p:cNvSpPr>
              <p:nvPr/>
            </p:nvSpPr>
            <p:spPr bwMode="auto">
              <a:xfrm>
                <a:off x="1085" y="3513"/>
                <a:ext cx="187" cy="2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altLang="en-US" sz="1600" b="1"/>
                  <a:t>2</a:t>
                </a:r>
              </a:p>
            </p:txBody>
          </p:sp>
          <p:sp>
            <p:nvSpPr>
              <p:cNvPr id="212007" name="Text Box 39"/>
              <p:cNvSpPr txBox="1">
                <a:spLocks noChangeArrowheads="1"/>
              </p:cNvSpPr>
              <p:nvPr/>
            </p:nvSpPr>
            <p:spPr bwMode="auto">
              <a:xfrm>
                <a:off x="1424" y="3513"/>
                <a:ext cx="187" cy="2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altLang="en-US" sz="1600" b="1"/>
                  <a:t>4</a:t>
                </a:r>
              </a:p>
            </p:txBody>
          </p:sp>
          <p:sp>
            <p:nvSpPr>
              <p:cNvPr id="212008" name="Text Box 40"/>
              <p:cNvSpPr txBox="1">
                <a:spLocks noChangeArrowheads="1"/>
              </p:cNvSpPr>
              <p:nvPr/>
            </p:nvSpPr>
            <p:spPr bwMode="auto">
              <a:xfrm>
                <a:off x="1764" y="3513"/>
                <a:ext cx="187" cy="2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altLang="en-US" sz="1600" b="1"/>
                  <a:t>6</a:t>
                </a:r>
              </a:p>
            </p:txBody>
          </p:sp>
          <p:sp>
            <p:nvSpPr>
              <p:cNvPr id="212009" name="Text Box 41"/>
              <p:cNvSpPr txBox="1">
                <a:spLocks noChangeArrowheads="1"/>
              </p:cNvSpPr>
              <p:nvPr/>
            </p:nvSpPr>
            <p:spPr bwMode="auto">
              <a:xfrm>
                <a:off x="2114" y="3513"/>
                <a:ext cx="187" cy="2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altLang="en-US" sz="1600" b="1"/>
                  <a:t>8</a:t>
                </a:r>
              </a:p>
            </p:txBody>
          </p:sp>
          <p:sp>
            <p:nvSpPr>
              <p:cNvPr id="212010" name="Text Box 42"/>
              <p:cNvSpPr txBox="1">
                <a:spLocks noChangeArrowheads="1"/>
              </p:cNvSpPr>
              <p:nvPr/>
            </p:nvSpPr>
            <p:spPr bwMode="auto">
              <a:xfrm>
                <a:off x="2438" y="3513"/>
                <a:ext cx="258" cy="2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altLang="en-US" sz="1600" b="1"/>
                  <a:t>10</a:t>
                </a:r>
              </a:p>
            </p:txBody>
          </p:sp>
          <p:sp>
            <p:nvSpPr>
              <p:cNvPr id="212011" name="Text Box 43"/>
              <p:cNvSpPr txBox="1">
                <a:spLocks noChangeArrowheads="1"/>
              </p:cNvSpPr>
              <p:nvPr/>
            </p:nvSpPr>
            <p:spPr bwMode="auto">
              <a:xfrm>
                <a:off x="2783" y="3513"/>
                <a:ext cx="258" cy="2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altLang="en-US" sz="1600" b="1"/>
                  <a:t>12</a:t>
                </a:r>
              </a:p>
            </p:txBody>
          </p:sp>
          <p:sp>
            <p:nvSpPr>
              <p:cNvPr id="212012" name="Text Box 44"/>
              <p:cNvSpPr txBox="1">
                <a:spLocks noChangeArrowheads="1"/>
              </p:cNvSpPr>
              <p:nvPr/>
            </p:nvSpPr>
            <p:spPr bwMode="auto">
              <a:xfrm>
                <a:off x="3151" y="3513"/>
                <a:ext cx="187" cy="2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altLang="en-US" sz="1600" b="1"/>
                  <a:t>2</a:t>
                </a:r>
              </a:p>
            </p:txBody>
          </p:sp>
          <p:sp>
            <p:nvSpPr>
              <p:cNvPr id="212013" name="Text Box 45"/>
              <p:cNvSpPr txBox="1">
                <a:spLocks noChangeArrowheads="1"/>
              </p:cNvSpPr>
              <p:nvPr/>
            </p:nvSpPr>
            <p:spPr bwMode="auto">
              <a:xfrm>
                <a:off x="3490" y="3513"/>
                <a:ext cx="187" cy="2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altLang="en-US" sz="1600" b="1"/>
                  <a:t>4</a:t>
                </a:r>
              </a:p>
            </p:txBody>
          </p:sp>
          <p:sp>
            <p:nvSpPr>
              <p:cNvPr id="212014" name="Text Box 46"/>
              <p:cNvSpPr txBox="1">
                <a:spLocks noChangeArrowheads="1"/>
              </p:cNvSpPr>
              <p:nvPr/>
            </p:nvSpPr>
            <p:spPr bwMode="auto">
              <a:xfrm>
                <a:off x="3830" y="3513"/>
                <a:ext cx="187" cy="2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altLang="en-US" sz="1600" b="1"/>
                  <a:t>6</a:t>
                </a:r>
              </a:p>
            </p:txBody>
          </p:sp>
          <p:sp>
            <p:nvSpPr>
              <p:cNvPr id="212015" name="Text Box 47"/>
              <p:cNvSpPr txBox="1">
                <a:spLocks noChangeArrowheads="1"/>
              </p:cNvSpPr>
              <p:nvPr/>
            </p:nvSpPr>
            <p:spPr bwMode="auto">
              <a:xfrm>
                <a:off x="4180" y="3513"/>
                <a:ext cx="187" cy="2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altLang="en-US" sz="1600" b="1"/>
                  <a:t>8</a:t>
                </a:r>
              </a:p>
            </p:txBody>
          </p:sp>
          <p:sp>
            <p:nvSpPr>
              <p:cNvPr id="212016" name="Text Box 48"/>
              <p:cNvSpPr txBox="1">
                <a:spLocks noChangeArrowheads="1"/>
              </p:cNvSpPr>
              <p:nvPr/>
            </p:nvSpPr>
            <p:spPr bwMode="auto">
              <a:xfrm>
                <a:off x="4504" y="3513"/>
                <a:ext cx="258" cy="2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altLang="en-US" sz="1600" b="1"/>
                  <a:t>10</a:t>
                </a:r>
              </a:p>
            </p:txBody>
          </p:sp>
          <p:sp>
            <p:nvSpPr>
              <p:cNvPr id="212017" name="Text Box 49"/>
              <p:cNvSpPr txBox="1">
                <a:spLocks noChangeArrowheads="1"/>
              </p:cNvSpPr>
              <p:nvPr/>
            </p:nvSpPr>
            <p:spPr bwMode="auto">
              <a:xfrm>
                <a:off x="4849" y="3513"/>
                <a:ext cx="258" cy="2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/>
                <a:r>
                  <a:rPr lang="en-US" altLang="en-US" sz="1600" b="1"/>
                  <a:t>12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65163879"/>
      </p:ext>
    </p:extLst>
  </p:cSld>
  <p:clrMapOvr>
    <a:masterClrMapping/>
  </p:clrMapOvr>
  <p:transition>
    <p:pull dir="l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3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" dur="1000"/>
                                        <p:tgtEl>
                                          <p:spTgt spid="2119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1000"/>
                                        <p:tgtEl>
                                          <p:spTgt spid="2119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2" name="Picture 4" descr="DW monorail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77" r="7880"/>
          <a:stretch>
            <a:fillRect/>
          </a:stretch>
        </p:blipFill>
        <p:spPr bwMode="auto">
          <a:xfrm>
            <a:off x="0" y="0"/>
            <a:ext cx="9144000" cy="6862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457200"/>
            <a:ext cx="7772400" cy="9906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2FFF74"/>
                </a:solidFill>
              </a14:hiddenFill>
            </a:ext>
          </a:extLst>
        </p:spPr>
        <p:txBody>
          <a:bodyPr/>
          <a:lstStyle/>
          <a:p>
            <a:r>
              <a:rPr lang="en-US" altLang="en-US"/>
              <a:t>Forecasting at Disney World</a:t>
            </a:r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altLang="en-US"/>
              <a:t>© 2011 Pearson Education</a:t>
            </a:r>
            <a:endParaRPr lang="en-US" altLang="en-US"/>
          </a:p>
        </p:txBody>
      </p:sp>
      <p:sp>
        <p:nvSpPr>
          <p:cNvPr id="32771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714375" y="1819275"/>
            <a:ext cx="7772400" cy="4545013"/>
          </a:xfrm>
        </p:spPr>
        <p:txBody>
          <a:bodyPr/>
          <a:lstStyle/>
          <a:p>
            <a:pPr marL="533400" indent="-533400">
              <a:buClr>
                <a:srgbClr val="BF0922"/>
              </a:buClr>
              <a:buFont typeface="Wingdings" pitchFamily="2" charset="2"/>
              <a:buChar char="u"/>
            </a:pPr>
            <a:r>
              <a:rPr lang="en-US" altLang="en-US" sz="2800" dirty="0"/>
              <a:t>Global portfolio includes parks in Hong Kong, Paris, Tokyo, Orlando, and Anaheim</a:t>
            </a:r>
          </a:p>
          <a:p>
            <a:pPr marL="533400" indent="-533400">
              <a:buClr>
                <a:srgbClr val="BF0922"/>
              </a:buClr>
              <a:buFont typeface="Wingdings" pitchFamily="2" charset="2"/>
              <a:buChar char="u"/>
            </a:pPr>
            <a:r>
              <a:rPr lang="en-US" altLang="en-US" sz="2800" dirty="0"/>
              <a:t>Revenues are derived from people – how many visitors and how they spend their money</a:t>
            </a:r>
          </a:p>
          <a:p>
            <a:pPr marL="533400" indent="-533400">
              <a:buClr>
                <a:srgbClr val="BF0922"/>
              </a:buClr>
              <a:buFont typeface="Wingdings" pitchFamily="2" charset="2"/>
              <a:buChar char="u"/>
            </a:pPr>
            <a:r>
              <a:rPr lang="en-US" altLang="en-US" sz="2800" dirty="0"/>
              <a:t>Daily management report contains only the forecast and actual attendance at each park</a:t>
            </a:r>
          </a:p>
        </p:txBody>
      </p:sp>
    </p:spTree>
    <p:extLst>
      <p:ext uri="{BB962C8B-B14F-4D97-AF65-F5344CB8AC3E}">
        <p14:creationId xmlns:p14="http://schemas.microsoft.com/office/powerpoint/2010/main" val="186376755"/>
      </p:ext>
    </p:extLst>
  </p:cSld>
  <p:clrMapOvr>
    <a:masterClrMapping/>
  </p:clrMapOvr>
  <p:transition>
    <p:pull dir="l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327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771" grpId="0" autoUpdateAnimBg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20" name="Picture 4" descr="DW monorail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77" r="7880"/>
          <a:stretch>
            <a:fillRect/>
          </a:stretch>
        </p:blipFill>
        <p:spPr bwMode="auto">
          <a:xfrm>
            <a:off x="0" y="0"/>
            <a:ext cx="9144000" cy="6862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457200"/>
            <a:ext cx="7772400" cy="9906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2FFF74"/>
                </a:solidFill>
              </a14:hiddenFill>
            </a:ext>
          </a:extLst>
        </p:spPr>
        <p:txBody>
          <a:bodyPr/>
          <a:lstStyle/>
          <a:p>
            <a:r>
              <a:rPr lang="en-US" altLang="en-US"/>
              <a:t>Forecasting at Disney World</a:t>
            </a:r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altLang="en-US"/>
              <a:t>© 2011 Pearson Education</a:t>
            </a:r>
            <a:endParaRPr lang="en-US" altLang="en-US"/>
          </a:p>
        </p:txBody>
      </p:sp>
      <p:sp>
        <p:nvSpPr>
          <p:cNvPr id="34819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715963" y="1892300"/>
            <a:ext cx="7902575" cy="4545013"/>
          </a:xfrm>
        </p:spPr>
        <p:txBody>
          <a:bodyPr/>
          <a:lstStyle/>
          <a:p>
            <a:pPr marL="533400" indent="-533400">
              <a:buClr>
                <a:srgbClr val="BF0922"/>
              </a:buClr>
              <a:buFont typeface="Wingdings" pitchFamily="2" charset="2"/>
              <a:buChar char="u"/>
            </a:pPr>
            <a:r>
              <a:rPr lang="en-US" altLang="en-US" sz="2800"/>
              <a:t>Disney generates daily, weekly, monthly, annual, and 5-year forecasts</a:t>
            </a:r>
          </a:p>
          <a:p>
            <a:pPr marL="533400" indent="-533400">
              <a:buClr>
                <a:srgbClr val="BF0922"/>
              </a:buClr>
              <a:buFont typeface="Wingdings" pitchFamily="2" charset="2"/>
              <a:buChar char="u"/>
            </a:pPr>
            <a:r>
              <a:rPr lang="en-US" altLang="en-US" sz="2800"/>
              <a:t>Forecast used by labor management, maintenance, operations, finance, and park scheduling</a:t>
            </a:r>
          </a:p>
          <a:p>
            <a:pPr marL="533400" indent="-533400">
              <a:buClr>
                <a:srgbClr val="BF0922"/>
              </a:buClr>
              <a:buFont typeface="Wingdings" pitchFamily="2" charset="2"/>
              <a:buChar char="u"/>
            </a:pPr>
            <a:r>
              <a:rPr lang="en-US" altLang="en-US" sz="2800"/>
              <a:t>Forecast used to adjust opening times, rides, shows, staffing levels, and guests admitted</a:t>
            </a:r>
          </a:p>
        </p:txBody>
      </p:sp>
    </p:spTree>
    <p:extLst>
      <p:ext uri="{BB962C8B-B14F-4D97-AF65-F5344CB8AC3E}">
        <p14:creationId xmlns:p14="http://schemas.microsoft.com/office/powerpoint/2010/main" val="2016097553"/>
      </p:ext>
    </p:extLst>
  </p:cSld>
  <p:clrMapOvr>
    <a:masterClrMapping/>
  </p:clrMapOvr>
  <p:transition>
    <p:strip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348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819" grpId="0" autoUpdateAnimBg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8" name="Picture 4" descr="DW monorail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77" r="7880"/>
          <a:stretch>
            <a:fillRect/>
          </a:stretch>
        </p:blipFill>
        <p:spPr bwMode="auto">
          <a:xfrm>
            <a:off x="0" y="0"/>
            <a:ext cx="9144000" cy="6862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457200"/>
            <a:ext cx="7772400" cy="9906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2FFF74"/>
                </a:solidFill>
              </a14:hiddenFill>
            </a:ext>
          </a:extLst>
        </p:spPr>
        <p:txBody>
          <a:bodyPr/>
          <a:lstStyle/>
          <a:p>
            <a:r>
              <a:rPr lang="en-US" altLang="en-US"/>
              <a:t>Forecasting at Disney World</a:t>
            </a:r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altLang="en-US"/>
              <a:t>© 2011 Pearson Education</a:t>
            </a:r>
            <a:endParaRPr lang="en-US" altLang="en-US"/>
          </a:p>
        </p:txBody>
      </p:sp>
      <p:sp>
        <p:nvSpPr>
          <p:cNvPr id="36867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685800" y="1833563"/>
            <a:ext cx="7685088" cy="4545012"/>
          </a:xfrm>
        </p:spPr>
        <p:txBody>
          <a:bodyPr/>
          <a:lstStyle/>
          <a:p>
            <a:pPr marL="533400" indent="-533400">
              <a:buClr>
                <a:srgbClr val="BF0922"/>
              </a:buClr>
              <a:buFont typeface="Wingdings" pitchFamily="2" charset="2"/>
              <a:buChar char="u"/>
            </a:pPr>
            <a:r>
              <a:rPr lang="en-US" altLang="en-US" sz="2800"/>
              <a:t>20% of customers come from outside the USA</a:t>
            </a:r>
          </a:p>
          <a:p>
            <a:pPr marL="533400" indent="-533400">
              <a:buClr>
                <a:srgbClr val="BF0922"/>
              </a:buClr>
              <a:buFont typeface="Wingdings" pitchFamily="2" charset="2"/>
              <a:buChar char="u"/>
            </a:pPr>
            <a:r>
              <a:rPr lang="en-US" altLang="en-US" sz="2800"/>
              <a:t>Economic model includes gross domestic product, cross-exchange rates, arrivals into the USA</a:t>
            </a:r>
          </a:p>
          <a:p>
            <a:pPr marL="533400" indent="-533400">
              <a:buClr>
                <a:srgbClr val="BF0922"/>
              </a:buClr>
              <a:buFont typeface="Wingdings" pitchFamily="2" charset="2"/>
              <a:buChar char="u"/>
            </a:pPr>
            <a:r>
              <a:rPr lang="en-US" altLang="en-US" sz="2800"/>
              <a:t>A staff of 35 analysts and 70 field people survey 1 million park guests, employees, and travel professionals each year</a:t>
            </a:r>
          </a:p>
        </p:txBody>
      </p:sp>
    </p:spTree>
    <p:extLst>
      <p:ext uri="{BB962C8B-B14F-4D97-AF65-F5344CB8AC3E}">
        <p14:creationId xmlns:p14="http://schemas.microsoft.com/office/powerpoint/2010/main" val="4165608722"/>
      </p:ext>
    </p:extLst>
  </p:cSld>
  <p:clrMapOvr>
    <a:masterClrMapping/>
  </p:clrMapOvr>
  <p:transition>
    <p:strip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368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67" grpId="0" autoUpdateAnimBg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6" name="Picture 4" descr="DW monorail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77" r="7880"/>
          <a:stretch>
            <a:fillRect/>
          </a:stretch>
        </p:blipFill>
        <p:spPr bwMode="auto">
          <a:xfrm>
            <a:off x="0" y="0"/>
            <a:ext cx="9144000" cy="6862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457200"/>
            <a:ext cx="7772400" cy="9906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2FFF74"/>
                </a:solidFill>
              </a14:hiddenFill>
            </a:ext>
          </a:extLst>
        </p:spPr>
        <p:txBody>
          <a:bodyPr/>
          <a:lstStyle/>
          <a:p>
            <a:r>
              <a:rPr lang="en-US" altLang="en-US"/>
              <a:t>Forecasting at Disney World</a:t>
            </a:r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altLang="en-US"/>
              <a:t>© 2011 Pearson Education</a:t>
            </a:r>
            <a:endParaRPr lang="en-US" altLang="en-US"/>
          </a:p>
        </p:txBody>
      </p:sp>
      <p:sp>
        <p:nvSpPr>
          <p:cNvPr id="38915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962025" y="1833563"/>
            <a:ext cx="7437438" cy="4545012"/>
          </a:xfrm>
        </p:spPr>
        <p:txBody>
          <a:bodyPr/>
          <a:lstStyle/>
          <a:p>
            <a:pPr marL="533400" indent="-533400">
              <a:buClr>
                <a:srgbClr val="BF0922"/>
              </a:buClr>
              <a:buFont typeface="Wingdings" pitchFamily="2" charset="2"/>
              <a:buChar char="u"/>
            </a:pPr>
            <a:r>
              <a:rPr lang="en-US" altLang="en-US" sz="2800"/>
              <a:t>Inputs to the forecasting model include airline specials, Federal Reserve policies, Wall Street trends, vacation/holiday schedules for 3,000 school districts around the world</a:t>
            </a:r>
          </a:p>
          <a:p>
            <a:pPr marL="533400" indent="-533400">
              <a:buClr>
                <a:srgbClr val="BF0922"/>
              </a:buClr>
              <a:buFont typeface="Wingdings" pitchFamily="2" charset="2"/>
              <a:buChar char="u"/>
            </a:pPr>
            <a:r>
              <a:rPr lang="en-US" altLang="en-US" sz="2800"/>
              <a:t>Average forecast error for the 5-year forecast is 5%</a:t>
            </a:r>
          </a:p>
          <a:p>
            <a:pPr marL="533400" indent="-533400">
              <a:buClr>
                <a:srgbClr val="BF0922"/>
              </a:buClr>
              <a:buFont typeface="Wingdings" pitchFamily="2" charset="2"/>
              <a:buChar char="u"/>
            </a:pPr>
            <a:r>
              <a:rPr lang="en-US" altLang="en-US" sz="2800"/>
              <a:t>Average forecast error for annual forecasts is between 0% and 3%</a:t>
            </a:r>
          </a:p>
        </p:txBody>
      </p:sp>
    </p:spTree>
    <p:extLst>
      <p:ext uri="{BB962C8B-B14F-4D97-AF65-F5344CB8AC3E}">
        <p14:creationId xmlns:p14="http://schemas.microsoft.com/office/powerpoint/2010/main" val="2111496761"/>
      </p:ext>
    </p:extLst>
  </p:cSld>
  <p:clrMapOvr>
    <a:masterClrMapping/>
  </p:clrMapOvr>
  <p:transition>
    <p:strip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389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915" grpId="0" autoUpdateAnimBg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 smtClean="0"/>
              <a:t>Inventory Management</a:t>
            </a:r>
            <a:endParaRPr lang="en-ZA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924526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Inventory Management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altLang="en-US"/>
              <a:t>© 2011 Pearson Education</a:t>
            </a:r>
            <a:endParaRPr lang="en-US" altLang="en-US"/>
          </a:p>
        </p:txBody>
      </p:sp>
      <p:sp>
        <p:nvSpPr>
          <p:cNvPr id="165891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685800" y="2222500"/>
            <a:ext cx="7772400" cy="2133600"/>
          </a:xfrm>
        </p:spPr>
        <p:txBody>
          <a:bodyPr/>
          <a:lstStyle/>
          <a:p>
            <a:pPr marL="0" indent="0" algn="ctr">
              <a:buFont typeface="Wingdings" pitchFamily="2" charset="2"/>
              <a:buNone/>
            </a:pPr>
            <a:r>
              <a:rPr lang="en-US" altLang="en-US">
                <a:solidFill>
                  <a:srgbClr val="BF092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The objective of inventory management is to strike a balance between inventory investment and customer service</a:t>
            </a:r>
          </a:p>
        </p:txBody>
      </p:sp>
    </p:spTree>
    <p:extLst>
      <p:ext uri="{BB962C8B-B14F-4D97-AF65-F5344CB8AC3E}">
        <p14:creationId xmlns:p14="http://schemas.microsoft.com/office/powerpoint/2010/main" val="2640442349"/>
      </p:ext>
    </p:extLst>
  </p:cSld>
  <p:clrMapOvr>
    <a:masterClrMapping/>
  </p:clrMapOvr>
  <p:transition>
    <p:pull dir="l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8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1000"/>
                                        <p:tgtEl>
                                          <p:spTgt spid="1658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5891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447675"/>
            <a:ext cx="7772400" cy="812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2FFF74"/>
                </a:solidFill>
              </a14:hiddenFill>
            </a:ext>
          </a:extLst>
        </p:spPr>
        <p:txBody>
          <a:bodyPr/>
          <a:lstStyle/>
          <a:p>
            <a:r>
              <a:rPr lang="en-US" altLang="en-US"/>
              <a:t>Importance of Inventory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altLang="en-US"/>
              <a:t>© 2011 Pearson Education</a:t>
            </a:r>
            <a:endParaRPr lang="en-US" altLang="en-US"/>
          </a:p>
        </p:txBody>
      </p:sp>
      <p:sp>
        <p:nvSpPr>
          <p:cNvPr id="34819" name="Rectangle 3"/>
          <p:cNvSpPr>
            <a:spLocks noChangeArrowheads="1"/>
          </p:cNvSpPr>
          <p:nvPr/>
        </p:nvSpPr>
        <p:spPr bwMode="auto">
          <a:xfrm>
            <a:off x="723900" y="1941513"/>
            <a:ext cx="7694613" cy="3549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533400" indent="-5334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1093788" indent="-3810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273175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452563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lnSpc>
                <a:spcPct val="90000"/>
              </a:lnSpc>
              <a:spcAft>
                <a:spcPct val="40000"/>
              </a:spcAft>
              <a:buClr>
                <a:srgbClr val="BF0922"/>
              </a:buClr>
              <a:buFont typeface="Wingdings" pitchFamily="2" charset="2"/>
              <a:buChar char="u"/>
            </a:pPr>
            <a:r>
              <a:rPr lang="en-US" altLang="en-US" sz="3200" b="1"/>
              <a:t>One of the most expensive assets of many companies representing as much as 50% of total invested capital</a:t>
            </a:r>
          </a:p>
          <a:p>
            <a:pPr>
              <a:lnSpc>
                <a:spcPct val="90000"/>
              </a:lnSpc>
              <a:spcAft>
                <a:spcPct val="40000"/>
              </a:spcAft>
              <a:buClr>
                <a:srgbClr val="BF0922"/>
              </a:buClr>
              <a:buFont typeface="Wingdings" pitchFamily="2" charset="2"/>
              <a:buChar char="u"/>
            </a:pPr>
            <a:r>
              <a:rPr lang="en-US" altLang="en-US" sz="3200" b="1"/>
              <a:t>Operations managers must balance inventory investment and customer service</a:t>
            </a:r>
          </a:p>
        </p:txBody>
      </p:sp>
    </p:spTree>
    <p:extLst>
      <p:ext uri="{BB962C8B-B14F-4D97-AF65-F5344CB8AC3E}">
        <p14:creationId xmlns:p14="http://schemas.microsoft.com/office/powerpoint/2010/main" val="741403017"/>
      </p:ext>
    </p:extLst>
  </p:cSld>
  <p:clrMapOvr>
    <a:masterClrMapping/>
  </p:clrMapOvr>
  <p:transition>
    <p:pull dir="l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348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819" grpId="0" autoUpdateAnimBg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434975"/>
            <a:ext cx="7772400" cy="8890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2FFF74"/>
                </a:solidFill>
              </a14:hiddenFill>
            </a:ext>
          </a:extLst>
        </p:spPr>
        <p:txBody>
          <a:bodyPr/>
          <a:lstStyle/>
          <a:p>
            <a:r>
              <a:rPr lang="en-US" altLang="en-US"/>
              <a:t>Functions of Inventory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altLang="en-US"/>
              <a:t>© 2011 Pearson Education</a:t>
            </a:r>
            <a:endParaRPr lang="en-US" altLang="en-US"/>
          </a:p>
        </p:txBody>
      </p:sp>
      <p:sp>
        <p:nvSpPr>
          <p:cNvPr id="36867" name="Rectangle 3"/>
          <p:cNvSpPr>
            <a:spLocks noChangeArrowheads="1"/>
          </p:cNvSpPr>
          <p:nvPr/>
        </p:nvSpPr>
        <p:spPr bwMode="auto">
          <a:xfrm>
            <a:off x="854075" y="1528763"/>
            <a:ext cx="7435850" cy="481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533400" indent="-5334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1169988" indent="-457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806575" indent="-457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2443163" indent="-457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3079750" indent="-457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353695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399415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445135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490855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ct val="40000"/>
              </a:spcAft>
              <a:buClr>
                <a:srgbClr val="BF0922"/>
              </a:buClr>
              <a:buFont typeface="Times" charset="0"/>
              <a:buAutoNum type="arabicPeriod"/>
            </a:pPr>
            <a:r>
              <a:rPr lang="en-US" altLang="en-US" sz="3200" b="1"/>
              <a:t>To decouple or separate various parts of the production process</a:t>
            </a:r>
          </a:p>
          <a:p>
            <a:pPr eaLnBrk="1" hangingPunct="1">
              <a:lnSpc>
                <a:spcPct val="90000"/>
              </a:lnSpc>
              <a:spcAft>
                <a:spcPct val="40000"/>
              </a:spcAft>
              <a:buClr>
                <a:srgbClr val="BF0922"/>
              </a:buClr>
              <a:buFont typeface="Times" charset="0"/>
              <a:buAutoNum type="arabicPeriod"/>
            </a:pPr>
            <a:r>
              <a:rPr lang="en-US" altLang="en-US" sz="3200" b="1"/>
              <a:t>To decouple the firm from fluctuations in demand and provide a stock of goods that will provide a selection for customers</a:t>
            </a:r>
          </a:p>
          <a:p>
            <a:pPr eaLnBrk="1" hangingPunct="1">
              <a:lnSpc>
                <a:spcPct val="90000"/>
              </a:lnSpc>
              <a:spcAft>
                <a:spcPct val="40000"/>
              </a:spcAft>
              <a:buClr>
                <a:srgbClr val="BF0922"/>
              </a:buClr>
              <a:buFont typeface="Times" charset="0"/>
              <a:buAutoNum type="arabicPeriod"/>
            </a:pPr>
            <a:r>
              <a:rPr lang="en-US" altLang="en-US" sz="3200" b="1"/>
              <a:t>To take advantage of quantity discounts</a:t>
            </a:r>
          </a:p>
          <a:p>
            <a:pPr eaLnBrk="1" hangingPunct="1">
              <a:lnSpc>
                <a:spcPct val="90000"/>
              </a:lnSpc>
              <a:spcAft>
                <a:spcPct val="40000"/>
              </a:spcAft>
              <a:buClr>
                <a:srgbClr val="BF0922"/>
              </a:buClr>
              <a:buFont typeface="Times" charset="0"/>
              <a:buAutoNum type="arabicPeriod"/>
            </a:pPr>
            <a:r>
              <a:rPr lang="en-US" altLang="en-US" sz="3200" b="1"/>
              <a:t>To hedge against inflation</a:t>
            </a:r>
          </a:p>
        </p:txBody>
      </p:sp>
    </p:spTree>
    <p:extLst>
      <p:ext uri="{BB962C8B-B14F-4D97-AF65-F5344CB8AC3E}">
        <p14:creationId xmlns:p14="http://schemas.microsoft.com/office/powerpoint/2010/main" val="2999691760"/>
      </p:ext>
    </p:extLst>
  </p:cSld>
  <p:clrMapOvr>
    <a:masterClrMapping/>
  </p:clrMapOvr>
  <p:transition>
    <p:pull dir="l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368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67" grpId="0" autoUpdateAnimBg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 smtClean="0"/>
              <a:t>Outline</a:t>
            </a:r>
            <a:endParaRPr lang="en-ZA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ZA" dirty="0" smtClean="0"/>
              <a:t>Forecasting</a:t>
            </a:r>
          </a:p>
          <a:p>
            <a:r>
              <a:rPr lang="en-ZA" dirty="0" smtClean="0"/>
              <a:t>Inventory management</a:t>
            </a:r>
          </a:p>
          <a:p>
            <a:r>
              <a:rPr lang="en-ZA" dirty="0" smtClean="0"/>
              <a:t>The Planning Process</a:t>
            </a:r>
          </a:p>
          <a:p>
            <a:r>
              <a:rPr lang="en-ZA" dirty="0" smtClean="0"/>
              <a:t>Aggregate Planning</a:t>
            </a:r>
          </a:p>
          <a:p>
            <a:r>
              <a:rPr lang="en-ZA" dirty="0" smtClean="0"/>
              <a:t>Master Production Schedule</a:t>
            </a:r>
          </a:p>
          <a:p>
            <a:r>
              <a:rPr lang="en-ZA" dirty="0" smtClean="0"/>
              <a:t>Material Resource Planning</a:t>
            </a:r>
          </a:p>
          <a:p>
            <a:r>
              <a:rPr lang="en-ZA" dirty="0" smtClean="0"/>
              <a:t>Distribution Resource Planning</a:t>
            </a:r>
          </a:p>
          <a:p>
            <a:r>
              <a:rPr lang="en-ZA" dirty="0" smtClean="0"/>
              <a:t>Enterprise Resource Planning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581828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81000"/>
            <a:ext cx="7772400" cy="8763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2FFF74"/>
                </a:solidFill>
              </a14:hiddenFill>
            </a:ext>
          </a:extLst>
        </p:spPr>
        <p:txBody>
          <a:bodyPr/>
          <a:lstStyle/>
          <a:p>
            <a:r>
              <a:rPr lang="en-US" altLang="en-US"/>
              <a:t>Types of Inventory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altLang="en-US"/>
              <a:t>© 2011 Pearson Education</a:t>
            </a:r>
            <a:endParaRPr lang="en-US" altLang="en-US"/>
          </a:p>
        </p:txBody>
      </p:sp>
      <p:sp>
        <p:nvSpPr>
          <p:cNvPr id="38915" name="Rectangle 3"/>
          <p:cNvSpPr>
            <a:spLocks noChangeArrowheads="1"/>
          </p:cNvSpPr>
          <p:nvPr/>
        </p:nvSpPr>
        <p:spPr bwMode="auto">
          <a:xfrm>
            <a:off x="681038" y="1384300"/>
            <a:ext cx="7780337" cy="5016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DB10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533400" indent="-5334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1168400" indent="-455613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347788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527175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lnSpc>
                <a:spcPct val="90000"/>
              </a:lnSpc>
              <a:spcAft>
                <a:spcPct val="40000"/>
              </a:spcAft>
              <a:buClr>
                <a:srgbClr val="BF0922"/>
              </a:buClr>
              <a:buFont typeface="Wingdings" pitchFamily="2" charset="2"/>
              <a:buChar char="u"/>
            </a:pPr>
            <a:r>
              <a:rPr lang="en-US" altLang="en-US" sz="2800" b="1"/>
              <a:t>Raw material</a:t>
            </a:r>
          </a:p>
          <a:p>
            <a:pPr lvl="1">
              <a:lnSpc>
                <a:spcPct val="90000"/>
              </a:lnSpc>
              <a:spcAft>
                <a:spcPct val="40000"/>
              </a:spcAft>
              <a:buClr>
                <a:srgbClr val="BF0922"/>
              </a:buClr>
              <a:buFont typeface="Wingdings" pitchFamily="2" charset="2"/>
              <a:buChar char="u"/>
            </a:pPr>
            <a:r>
              <a:rPr lang="en-US" altLang="en-US" b="1"/>
              <a:t>Purchased but not processed</a:t>
            </a:r>
            <a:endParaRPr lang="en-US" altLang="en-US" sz="2800" b="1"/>
          </a:p>
          <a:p>
            <a:pPr>
              <a:lnSpc>
                <a:spcPct val="90000"/>
              </a:lnSpc>
              <a:spcAft>
                <a:spcPct val="40000"/>
              </a:spcAft>
              <a:buClr>
                <a:srgbClr val="BF0922"/>
              </a:buClr>
              <a:buFont typeface="Wingdings" pitchFamily="2" charset="2"/>
              <a:buChar char="u"/>
            </a:pPr>
            <a:r>
              <a:rPr lang="en-US" altLang="en-US" sz="2800" b="1"/>
              <a:t>Work-in-process</a:t>
            </a:r>
          </a:p>
          <a:p>
            <a:pPr lvl="1">
              <a:lnSpc>
                <a:spcPct val="90000"/>
              </a:lnSpc>
              <a:spcAft>
                <a:spcPct val="40000"/>
              </a:spcAft>
              <a:buClr>
                <a:srgbClr val="BF0922"/>
              </a:buClr>
              <a:buFont typeface="Wingdings" pitchFamily="2" charset="2"/>
              <a:buChar char="u"/>
            </a:pPr>
            <a:r>
              <a:rPr lang="en-US" altLang="en-US" b="1"/>
              <a:t>Undergone some change but not completed</a:t>
            </a:r>
          </a:p>
          <a:p>
            <a:pPr lvl="1">
              <a:lnSpc>
                <a:spcPct val="90000"/>
              </a:lnSpc>
              <a:spcAft>
                <a:spcPct val="40000"/>
              </a:spcAft>
              <a:buClr>
                <a:srgbClr val="BF0922"/>
              </a:buClr>
              <a:buFont typeface="Wingdings" pitchFamily="2" charset="2"/>
              <a:buChar char="u"/>
            </a:pPr>
            <a:r>
              <a:rPr lang="en-US" altLang="en-US" b="1"/>
              <a:t>A function of cycle time for a product</a:t>
            </a:r>
            <a:endParaRPr lang="en-US" altLang="en-US" sz="2800" b="1"/>
          </a:p>
          <a:p>
            <a:pPr>
              <a:lnSpc>
                <a:spcPct val="90000"/>
              </a:lnSpc>
              <a:spcAft>
                <a:spcPct val="40000"/>
              </a:spcAft>
              <a:buClr>
                <a:srgbClr val="BF0922"/>
              </a:buClr>
              <a:buFont typeface="Wingdings" pitchFamily="2" charset="2"/>
              <a:buChar char="u"/>
            </a:pPr>
            <a:r>
              <a:rPr lang="en-US" altLang="en-US" sz="2800" b="1"/>
              <a:t>Maintenance/repair/operating (MRO)</a:t>
            </a:r>
          </a:p>
          <a:p>
            <a:pPr lvl="1">
              <a:lnSpc>
                <a:spcPct val="90000"/>
              </a:lnSpc>
              <a:spcAft>
                <a:spcPct val="40000"/>
              </a:spcAft>
              <a:buClr>
                <a:srgbClr val="BF0922"/>
              </a:buClr>
              <a:buFont typeface="Wingdings" pitchFamily="2" charset="2"/>
              <a:buChar char="u"/>
            </a:pPr>
            <a:r>
              <a:rPr lang="en-US" altLang="en-US" b="1"/>
              <a:t>Necessary to keep machinery and processes productive</a:t>
            </a:r>
            <a:endParaRPr lang="en-US" altLang="en-US" sz="2800" b="1"/>
          </a:p>
          <a:p>
            <a:pPr>
              <a:lnSpc>
                <a:spcPct val="90000"/>
              </a:lnSpc>
              <a:spcAft>
                <a:spcPct val="40000"/>
              </a:spcAft>
              <a:buClr>
                <a:srgbClr val="BF0922"/>
              </a:buClr>
              <a:buFont typeface="Wingdings" pitchFamily="2" charset="2"/>
              <a:buChar char="u"/>
            </a:pPr>
            <a:r>
              <a:rPr lang="en-US" altLang="en-US" sz="2800" b="1"/>
              <a:t>Finished goods</a:t>
            </a:r>
          </a:p>
          <a:p>
            <a:pPr lvl="1">
              <a:lnSpc>
                <a:spcPct val="90000"/>
              </a:lnSpc>
              <a:spcAft>
                <a:spcPct val="40000"/>
              </a:spcAft>
              <a:buClr>
                <a:srgbClr val="BF0922"/>
              </a:buClr>
              <a:buFont typeface="Wingdings" pitchFamily="2" charset="2"/>
              <a:buChar char="u"/>
            </a:pPr>
            <a:r>
              <a:rPr lang="en-US" altLang="en-US" b="1"/>
              <a:t>Completed product awaiting shipment</a:t>
            </a:r>
          </a:p>
        </p:txBody>
      </p:sp>
    </p:spTree>
    <p:extLst>
      <p:ext uri="{BB962C8B-B14F-4D97-AF65-F5344CB8AC3E}">
        <p14:creationId xmlns:p14="http://schemas.microsoft.com/office/powerpoint/2010/main" val="2118440213"/>
      </p:ext>
    </p:extLst>
  </p:cSld>
  <p:clrMapOvr>
    <a:masterClrMapping/>
  </p:clrMapOvr>
  <p:transition>
    <p:pull dir="l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389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915" grpId="0" autoUpdateAnimBg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 descr="Amazon 4 f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64" t="2338" r="2283" b="20561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675" name="Rectangle 3"/>
          <p:cNvSpPr>
            <a:spLocks noGrp="1" noChangeArrowheads="1"/>
          </p:cNvSpPr>
          <p:nvPr>
            <p:ph type="title"/>
          </p:nvPr>
        </p:nvSpPr>
        <p:spPr>
          <a:xfrm>
            <a:off x="685800" y="434975"/>
            <a:ext cx="7772400" cy="8890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2FFF74"/>
                </a:solidFill>
              </a14:hiddenFill>
            </a:ext>
          </a:extLst>
        </p:spPr>
        <p:txBody>
          <a:bodyPr/>
          <a:lstStyle/>
          <a:p>
            <a:r>
              <a:rPr lang="en-US" altLang="en-US"/>
              <a:t>Amazon.com</a:t>
            </a:r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altLang="en-US"/>
              <a:t>© 2011 Pearson Education</a:t>
            </a:r>
            <a:endParaRPr lang="en-US" altLang="en-US"/>
          </a:p>
        </p:txBody>
      </p:sp>
      <p:sp>
        <p:nvSpPr>
          <p:cNvPr id="28676" name="Rectangle 4"/>
          <p:cNvSpPr>
            <a:spLocks noChangeArrowheads="1"/>
          </p:cNvSpPr>
          <p:nvPr/>
        </p:nvSpPr>
        <p:spPr bwMode="auto">
          <a:xfrm>
            <a:off x="711200" y="1724025"/>
            <a:ext cx="7720013" cy="4425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533400" indent="-5334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1093788" indent="-3810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273175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452563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lnSpc>
                <a:spcPct val="90000"/>
              </a:lnSpc>
              <a:spcAft>
                <a:spcPct val="40000"/>
              </a:spcAft>
              <a:buClr>
                <a:srgbClr val="BF0922"/>
              </a:buClr>
              <a:buFont typeface="Wingdings" pitchFamily="2" charset="2"/>
              <a:buChar char="u"/>
            </a:pPr>
            <a:r>
              <a:rPr lang="en-US" altLang="en-US" sz="3200" b="1" dirty="0"/>
              <a:t>Amazon.com started as a “virtual” retailer – no inventory, no warehouses, no overhead; just computers taking orders to be filled by others</a:t>
            </a:r>
          </a:p>
          <a:p>
            <a:pPr>
              <a:lnSpc>
                <a:spcPct val="90000"/>
              </a:lnSpc>
              <a:spcAft>
                <a:spcPct val="40000"/>
              </a:spcAft>
              <a:buClr>
                <a:srgbClr val="BF0922"/>
              </a:buClr>
              <a:buFont typeface="Wingdings" pitchFamily="2" charset="2"/>
              <a:buChar char="u"/>
            </a:pPr>
            <a:r>
              <a:rPr lang="en-US" altLang="en-US" sz="3200" b="1" dirty="0"/>
              <a:t>Growth has forced Amazon.com to become a world leader in warehousing and inventory management</a:t>
            </a:r>
          </a:p>
        </p:txBody>
      </p:sp>
    </p:spTree>
    <p:extLst>
      <p:ext uri="{BB962C8B-B14F-4D97-AF65-F5344CB8AC3E}">
        <p14:creationId xmlns:p14="http://schemas.microsoft.com/office/powerpoint/2010/main" val="4291771568"/>
      </p:ext>
    </p:extLst>
  </p:cSld>
  <p:clrMapOvr>
    <a:masterClrMapping/>
  </p:clrMapOvr>
  <p:transition>
    <p:pull dir="l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286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676" grpId="0" autoUpdateAnimBg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 descr="Amazon 2 t f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873" t="1210" r="22600" b="1973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723" name="Rectangle 3"/>
          <p:cNvSpPr>
            <a:spLocks noGrp="1" noChangeArrowheads="1"/>
          </p:cNvSpPr>
          <p:nvPr>
            <p:ph type="title"/>
          </p:nvPr>
        </p:nvSpPr>
        <p:spPr>
          <a:xfrm>
            <a:off x="685800" y="434975"/>
            <a:ext cx="7772400" cy="8890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2FFF74"/>
                </a:solidFill>
              </a14:hiddenFill>
            </a:ext>
          </a:extLst>
        </p:spPr>
        <p:txBody>
          <a:bodyPr/>
          <a:lstStyle/>
          <a:p>
            <a:r>
              <a:rPr lang="en-US" altLang="en-US" b="1" dirty="0"/>
              <a:t>Amazon.com</a:t>
            </a:r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altLang="en-US"/>
              <a:t>© 2011 Pearson Education</a:t>
            </a:r>
            <a:endParaRPr lang="en-US" altLang="en-US"/>
          </a:p>
        </p:txBody>
      </p:sp>
      <p:sp>
        <p:nvSpPr>
          <p:cNvPr id="30724" name="Rectangle 4"/>
          <p:cNvSpPr>
            <a:spLocks noGrp="1" noChangeArrowheads="1"/>
          </p:cNvSpPr>
          <p:nvPr>
            <p:ph sz="quarter" idx="1"/>
          </p:nvPr>
        </p:nvSpPr>
        <p:spPr>
          <a:xfrm>
            <a:off x="685800" y="1435100"/>
            <a:ext cx="7772400" cy="4813300"/>
          </a:xfrm>
        </p:spPr>
        <p:txBody>
          <a:bodyPr/>
          <a:lstStyle/>
          <a:p>
            <a:pPr>
              <a:buFont typeface="Times" charset="0"/>
              <a:buAutoNum type="arabicPeriod"/>
            </a:pPr>
            <a:r>
              <a:rPr lang="en-US" altLang="en-US" sz="2800" b="1" dirty="0"/>
              <a:t>Each order is assigned by computer to the closest distribution center that has the product(s)</a:t>
            </a:r>
          </a:p>
          <a:p>
            <a:pPr>
              <a:buFont typeface="Times" charset="0"/>
              <a:buAutoNum type="arabicPeriod"/>
            </a:pPr>
            <a:r>
              <a:rPr lang="en-US" altLang="en-US" sz="2800" b="1" dirty="0"/>
              <a:t>A “flow </a:t>
            </a:r>
            <a:r>
              <a:rPr lang="en-US" altLang="en-US" sz="2800" b="1" dirty="0" err="1"/>
              <a:t>meister</a:t>
            </a:r>
            <a:r>
              <a:rPr lang="en-US" altLang="en-US" sz="2800" b="1" dirty="0"/>
              <a:t>” at each distribution center assigns work crews</a:t>
            </a:r>
          </a:p>
          <a:p>
            <a:pPr>
              <a:buFont typeface="Times" charset="0"/>
              <a:buAutoNum type="arabicPeriod"/>
            </a:pPr>
            <a:r>
              <a:rPr lang="en-US" altLang="en-US" sz="2800" b="1" dirty="0"/>
              <a:t>Lights indicate products that are to be picked and the light is reset</a:t>
            </a:r>
          </a:p>
          <a:p>
            <a:pPr>
              <a:buFont typeface="Times" charset="0"/>
              <a:buAutoNum type="arabicPeriod"/>
            </a:pPr>
            <a:r>
              <a:rPr lang="en-US" altLang="en-US" sz="2800" b="1" dirty="0"/>
              <a:t>Items are placed in crates on a conveyor, bar code scanners scan each item 15 times to virtually eliminate errors</a:t>
            </a:r>
          </a:p>
        </p:txBody>
      </p:sp>
    </p:spTree>
    <p:extLst>
      <p:ext uri="{BB962C8B-B14F-4D97-AF65-F5344CB8AC3E}">
        <p14:creationId xmlns:p14="http://schemas.microsoft.com/office/powerpoint/2010/main" val="585217820"/>
      </p:ext>
    </p:extLst>
  </p:cSld>
  <p:clrMapOvr>
    <a:masterClrMapping/>
  </p:clrMapOvr>
  <p:transition>
    <p:strip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307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24" grpId="0" autoUpdateAnimBg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 descr="Amazon 1 f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5722"/>
          <a:stretch>
            <a:fillRect/>
          </a:stretch>
        </p:blipFill>
        <p:spPr bwMode="auto">
          <a:xfrm>
            <a:off x="0" y="0"/>
            <a:ext cx="91376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771" name="Rectangle 3"/>
          <p:cNvSpPr>
            <a:spLocks noGrp="1" noChangeArrowheads="1"/>
          </p:cNvSpPr>
          <p:nvPr>
            <p:ph type="title"/>
          </p:nvPr>
        </p:nvSpPr>
        <p:spPr>
          <a:xfrm>
            <a:off x="685800" y="434975"/>
            <a:ext cx="7772400" cy="8890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2FFF74"/>
                </a:solidFill>
              </a14:hiddenFill>
            </a:ext>
          </a:extLst>
        </p:spPr>
        <p:txBody>
          <a:bodyPr/>
          <a:lstStyle/>
          <a:p>
            <a:r>
              <a:rPr lang="en-US" altLang="en-US"/>
              <a:t>Amazon.com</a:t>
            </a:r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altLang="en-US"/>
              <a:t>© 2011 Pearson Education</a:t>
            </a:r>
            <a:endParaRPr lang="en-US" altLang="en-US"/>
          </a:p>
        </p:txBody>
      </p:sp>
      <p:sp>
        <p:nvSpPr>
          <p:cNvPr id="32772" name="Rectangle 4"/>
          <p:cNvSpPr>
            <a:spLocks noChangeArrowheads="1"/>
          </p:cNvSpPr>
          <p:nvPr/>
        </p:nvSpPr>
        <p:spPr bwMode="auto">
          <a:xfrm>
            <a:off x="738188" y="1881188"/>
            <a:ext cx="7793037" cy="4235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533400" indent="-5334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1169988" indent="-457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806575" indent="-457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2443163" indent="-457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3079750" indent="-457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353695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399415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445135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490855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ct val="40000"/>
              </a:spcAft>
              <a:buClr>
                <a:srgbClr val="BF0922"/>
              </a:buClr>
              <a:buFont typeface="Times" charset="0"/>
              <a:buAutoNum type="arabicPeriod" startAt="5"/>
            </a:pPr>
            <a:r>
              <a:rPr lang="en-US" altLang="en-US" sz="2800" b="1" dirty="0"/>
              <a:t>Crates arrive at central point where items are boxed and labeled with new bar code</a:t>
            </a:r>
          </a:p>
          <a:p>
            <a:pPr eaLnBrk="1" hangingPunct="1">
              <a:lnSpc>
                <a:spcPct val="90000"/>
              </a:lnSpc>
              <a:spcAft>
                <a:spcPct val="40000"/>
              </a:spcAft>
              <a:buClr>
                <a:srgbClr val="BF0922"/>
              </a:buClr>
              <a:buFont typeface="Times" charset="0"/>
              <a:buAutoNum type="arabicPeriod" startAt="5"/>
            </a:pPr>
            <a:r>
              <a:rPr lang="en-US" altLang="en-US" sz="2800" b="1" dirty="0"/>
              <a:t>Gift wrapping is done by hand at 30 packages per hour</a:t>
            </a:r>
          </a:p>
          <a:p>
            <a:pPr eaLnBrk="1" hangingPunct="1">
              <a:lnSpc>
                <a:spcPct val="90000"/>
              </a:lnSpc>
              <a:spcAft>
                <a:spcPct val="40000"/>
              </a:spcAft>
              <a:buClr>
                <a:srgbClr val="BF0922"/>
              </a:buClr>
              <a:buFont typeface="Times" charset="0"/>
              <a:buAutoNum type="arabicPeriod" startAt="5"/>
            </a:pPr>
            <a:r>
              <a:rPr lang="en-US" altLang="en-US" sz="2800" b="1" dirty="0"/>
              <a:t>Completed boxes are packed, taped, weighed and labeled before leaving warehouse in a truck</a:t>
            </a:r>
          </a:p>
          <a:p>
            <a:pPr eaLnBrk="1" hangingPunct="1">
              <a:lnSpc>
                <a:spcPct val="90000"/>
              </a:lnSpc>
              <a:spcAft>
                <a:spcPct val="40000"/>
              </a:spcAft>
              <a:buClr>
                <a:srgbClr val="BF0922"/>
              </a:buClr>
              <a:buFont typeface="Times" charset="0"/>
              <a:buAutoNum type="arabicPeriod" startAt="5"/>
            </a:pPr>
            <a:r>
              <a:rPr lang="en-US" altLang="en-US" sz="2800" b="1" dirty="0"/>
              <a:t>Order arrives at customer within 2 - 3 days </a:t>
            </a:r>
          </a:p>
        </p:txBody>
      </p:sp>
    </p:spTree>
    <p:extLst>
      <p:ext uri="{BB962C8B-B14F-4D97-AF65-F5344CB8AC3E}">
        <p14:creationId xmlns:p14="http://schemas.microsoft.com/office/powerpoint/2010/main" val="3516529446"/>
      </p:ext>
    </p:extLst>
  </p:cSld>
  <p:clrMapOvr>
    <a:masterClrMapping/>
  </p:clrMapOvr>
  <p:transition>
    <p:strip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327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772" grpId="0" autoUpdateAnimBg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 smtClean="0"/>
              <a:t>Dependant Demand</a:t>
            </a:r>
            <a:endParaRPr lang="en-ZA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444395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584200"/>
            <a:ext cx="7772400" cy="8763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2FFF74"/>
                </a:solidFill>
              </a14:hiddenFill>
            </a:ext>
          </a:extLst>
        </p:spPr>
        <p:txBody>
          <a:bodyPr/>
          <a:lstStyle/>
          <a:p>
            <a:r>
              <a:rPr lang="en-US" altLang="en-US"/>
              <a:t>Dependent Demand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altLang="en-US"/>
              <a:t>© 2011 Pearson Education</a:t>
            </a:r>
            <a:endParaRPr lang="en-US" altLang="en-US"/>
          </a:p>
        </p:txBody>
      </p:sp>
      <p:sp>
        <p:nvSpPr>
          <p:cNvPr id="34819" name="Rectangle 3"/>
          <p:cNvSpPr>
            <a:spLocks noChangeArrowheads="1"/>
          </p:cNvSpPr>
          <p:nvPr/>
        </p:nvSpPr>
        <p:spPr bwMode="auto">
          <a:xfrm>
            <a:off x="790575" y="1539875"/>
            <a:ext cx="7562850" cy="4621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DB10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533400" indent="-5334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1093788" indent="-3810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273175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452563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ct val="40000"/>
              </a:spcAft>
              <a:buClr>
                <a:srgbClr val="BF0922"/>
              </a:buClr>
              <a:buFont typeface="Wingdings" pitchFamily="2" charset="2"/>
              <a:buChar char="u"/>
            </a:pPr>
            <a:r>
              <a:rPr lang="en-US" altLang="en-US" sz="3200" b="1"/>
              <a:t>The demand for one item is related to the demand for another item</a:t>
            </a:r>
          </a:p>
          <a:p>
            <a:pPr eaLnBrk="1" hangingPunct="1">
              <a:lnSpc>
                <a:spcPct val="90000"/>
              </a:lnSpc>
              <a:spcAft>
                <a:spcPct val="40000"/>
              </a:spcAft>
              <a:buClr>
                <a:srgbClr val="BF0922"/>
              </a:buClr>
              <a:buFont typeface="Wingdings" pitchFamily="2" charset="2"/>
              <a:buChar char="u"/>
            </a:pPr>
            <a:r>
              <a:rPr lang="en-US" altLang="en-US" sz="3200" b="1"/>
              <a:t>Given a quantity for the end item, the demand for all parts and components can be calculated</a:t>
            </a:r>
          </a:p>
          <a:p>
            <a:pPr eaLnBrk="1" hangingPunct="1">
              <a:lnSpc>
                <a:spcPct val="90000"/>
              </a:lnSpc>
              <a:spcAft>
                <a:spcPct val="40000"/>
              </a:spcAft>
              <a:buClr>
                <a:srgbClr val="BF0922"/>
              </a:buClr>
              <a:buFont typeface="Wingdings" pitchFamily="2" charset="2"/>
              <a:buChar char="u"/>
            </a:pPr>
            <a:r>
              <a:rPr lang="en-US" altLang="en-US" sz="3200" b="1"/>
              <a:t>In general, used whenever a schedule can be established for an item</a:t>
            </a:r>
          </a:p>
          <a:p>
            <a:pPr eaLnBrk="1" hangingPunct="1">
              <a:lnSpc>
                <a:spcPct val="90000"/>
              </a:lnSpc>
              <a:spcAft>
                <a:spcPct val="40000"/>
              </a:spcAft>
              <a:buClr>
                <a:srgbClr val="BF0922"/>
              </a:buClr>
              <a:buFont typeface="Wingdings" pitchFamily="2" charset="2"/>
              <a:buChar char="u"/>
            </a:pPr>
            <a:r>
              <a:rPr lang="en-US" altLang="en-US" sz="3200" b="1"/>
              <a:t>MRP is the common technique</a:t>
            </a:r>
          </a:p>
        </p:txBody>
      </p:sp>
    </p:spTree>
    <p:extLst>
      <p:ext uri="{BB962C8B-B14F-4D97-AF65-F5344CB8AC3E}">
        <p14:creationId xmlns:p14="http://schemas.microsoft.com/office/powerpoint/2010/main" val="1295777010"/>
      </p:ext>
    </p:extLst>
  </p:cSld>
  <p:clrMapOvr>
    <a:masterClrMapping/>
  </p:clrMapOvr>
  <p:transition>
    <p:pull dir="l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348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819" grpId="0" autoUpdateAnimBg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584200"/>
            <a:ext cx="7772400" cy="8747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2FFF74"/>
                </a:solidFill>
              </a14:hiddenFill>
            </a:ext>
          </a:extLst>
        </p:spPr>
        <p:txBody>
          <a:bodyPr/>
          <a:lstStyle/>
          <a:p>
            <a:r>
              <a:rPr lang="en-US" altLang="en-US"/>
              <a:t>Dependent Demand</a:t>
            </a:r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altLang="en-US"/>
              <a:t>© 2011 Pearson Education</a:t>
            </a:r>
            <a:endParaRPr lang="en-US" altLang="en-US"/>
          </a:p>
        </p:txBody>
      </p:sp>
      <p:sp>
        <p:nvSpPr>
          <p:cNvPr id="36867" name="Rectangle 3"/>
          <p:cNvSpPr>
            <a:spLocks noChangeArrowheads="1"/>
          </p:cNvSpPr>
          <p:nvPr/>
        </p:nvSpPr>
        <p:spPr bwMode="auto">
          <a:xfrm>
            <a:off x="942975" y="3281363"/>
            <a:ext cx="7258050" cy="269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82600" indent="-482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1130300" indent="-457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701800" indent="-457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892300" indent="-457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286000" indent="-457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7432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32004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6576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41148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lvl="1" eaLnBrk="1" hangingPunct="1">
              <a:lnSpc>
                <a:spcPct val="90000"/>
              </a:lnSpc>
              <a:spcAft>
                <a:spcPct val="40000"/>
              </a:spcAft>
              <a:buClr>
                <a:srgbClr val="BF0922"/>
              </a:buClr>
              <a:buFont typeface="Times" charset="0"/>
              <a:buAutoNum type="arabicPeriod"/>
            </a:pPr>
            <a:r>
              <a:rPr lang="en-US" altLang="en-US" sz="2800" b="1"/>
              <a:t>Master production schedule</a:t>
            </a:r>
          </a:p>
          <a:p>
            <a:pPr lvl="1" eaLnBrk="1" hangingPunct="1">
              <a:lnSpc>
                <a:spcPct val="90000"/>
              </a:lnSpc>
              <a:spcAft>
                <a:spcPct val="40000"/>
              </a:spcAft>
              <a:buClr>
                <a:srgbClr val="BF0922"/>
              </a:buClr>
              <a:buFont typeface="Times" charset="0"/>
              <a:buAutoNum type="arabicPeriod"/>
            </a:pPr>
            <a:r>
              <a:rPr lang="en-US" altLang="en-US" sz="2800" b="1"/>
              <a:t>Specifications or bill of material</a:t>
            </a:r>
          </a:p>
          <a:p>
            <a:pPr lvl="1" eaLnBrk="1" hangingPunct="1">
              <a:lnSpc>
                <a:spcPct val="90000"/>
              </a:lnSpc>
              <a:spcAft>
                <a:spcPct val="40000"/>
              </a:spcAft>
              <a:buClr>
                <a:srgbClr val="BF0922"/>
              </a:buClr>
              <a:buFont typeface="Times" charset="0"/>
              <a:buAutoNum type="arabicPeriod"/>
            </a:pPr>
            <a:r>
              <a:rPr lang="en-US" altLang="en-US" sz="2800" b="1"/>
              <a:t>Inventory availability</a:t>
            </a:r>
          </a:p>
          <a:p>
            <a:pPr lvl="1" eaLnBrk="1" hangingPunct="1">
              <a:lnSpc>
                <a:spcPct val="90000"/>
              </a:lnSpc>
              <a:spcAft>
                <a:spcPct val="40000"/>
              </a:spcAft>
              <a:buClr>
                <a:srgbClr val="BF0922"/>
              </a:buClr>
              <a:buFont typeface="Times" charset="0"/>
              <a:buAutoNum type="arabicPeriod"/>
            </a:pPr>
            <a:r>
              <a:rPr lang="en-US" altLang="en-US" sz="2800" b="1"/>
              <a:t>Purchase orders outstanding</a:t>
            </a:r>
          </a:p>
          <a:p>
            <a:pPr lvl="1" eaLnBrk="1" hangingPunct="1">
              <a:lnSpc>
                <a:spcPct val="90000"/>
              </a:lnSpc>
              <a:spcAft>
                <a:spcPct val="40000"/>
              </a:spcAft>
              <a:buClr>
                <a:srgbClr val="BF0922"/>
              </a:buClr>
              <a:buFont typeface="Times" charset="0"/>
              <a:buAutoNum type="arabicPeriod"/>
            </a:pPr>
            <a:r>
              <a:rPr lang="en-US" altLang="en-US" sz="2800" b="1"/>
              <a:t>Lead times</a:t>
            </a:r>
          </a:p>
        </p:txBody>
      </p:sp>
      <p:sp>
        <p:nvSpPr>
          <p:cNvPr id="36868" name="Rectangle 4"/>
          <p:cNvSpPr>
            <a:spLocks noChangeArrowheads="1"/>
          </p:cNvSpPr>
          <p:nvPr/>
        </p:nvSpPr>
        <p:spPr bwMode="auto">
          <a:xfrm>
            <a:off x="868363" y="1603375"/>
            <a:ext cx="7407275" cy="1406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en-US" sz="3200" b="1"/>
              <a:t>Effective use of dependent demand inventory models requires the following</a:t>
            </a:r>
          </a:p>
        </p:txBody>
      </p:sp>
    </p:spTree>
    <p:extLst>
      <p:ext uri="{BB962C8B-B14F-4D97-AF65-F5344CB8AC3E}">
        <p14:creationId xmlns:p14="http://schemas.microsoft.com/office/powerpoint/2010/main" val="4024019999"/>
      </p:ext>
    </p:extLst>
  </p:cSld>
  <p:clrMapOvr>
    <a:masterClrMapping/>
  </p:clrMapOvr>
  <p:transition>
    <p:strip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68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9" presetID="18" presetClass="entr" presetSubtype="6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1" dur="500"/>
                                        <p:tgtEl>
                                          <p:spTgt spid="368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67" grpId="0" autoUpdateAnimBg="0"/>
      <p:bldP spid="36868" grpId="0" autoUpdateAnimBg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584200"/>
            <a:ext cx="7772400" cy="8763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2FFF74"/>
                </a:solidFill>
              </a14:hiddenFill>
            </a:ext>
          </a:extLst>
        </p:spPr>
        <p:txBody>
          <a:bodyPr/>
          <a:lstStyle/>
          <a:p>
            <a:r>
              <a:rPr lang="en-US" altLang="en-US"/>
              <a:t>Dependent Demand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altLang="en-US"/>
              <a:t>© 2011 Pearson Education</a:t>
            </a:r>
            <a:endParaRPr lang="en-US" altLang="en-US"/>
          </a:p>
        </p:txBody>
      </p:sp>
      <p:sp>
        <p:nvSpPr>
          <p:cNvPr id="32771" name="Rectangle 3"/>
          <p:cNvSpPr>
            <a:spLocks noChangeArrowheads="1"/>
          </p:cNvSpPr>
          <p:nvPr/>
        </p:nvSpPr>
        <p:spPr bwMode="auto">
          <a:xfrm>
            <a:off x="873125" y="2247900"/>
            <a:ext cx="7550150" cy="1406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DB10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1169988" indent="-457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806575" indent="-457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2443163" indent="-457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3079750" indent="-457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353695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399415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445135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490855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>
              <a:lnSpc>
                <a:spcPct val="90000"/>
              </a:lnSpc>
              <a:spcAft>
                <a:spcPct val="40000"/>
              </a:spcAft>
              <a:buClr>
                <a:srgbClr val="BF0922"/>
              </a:buClr>
              <a:buFont typeface="Times" charset="0"/>
              <a:buNone/>
            </a:pPr>
            <a:r>
              <a:rPr lang="en-US" altLang="en-US" sz="3200" b="1">
                <a:solidFill>
                  <a:srgbClr val="BF092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For any product for which a schedule can be established, dependent demand techniques should be used</a:t>
            </a:r>
          </a:p>
        </p:txBody>
      </p:sp>
    </p:spTree>
    <p:extLst>
      <p:ext uri="{BB962C8B-B14F-4D97-AF65-F5344CB8AC3E}">
        <p14:creationId xmlns:p14="http://schemas.microsoft.com/office/powerpoint/2010/main" val="2595360614"/>
      </p:ext>
    </p:extLst>
  </p:cSld>
  <p:clrMapOvr>
    <a:masterClrMapping/>
  </p:clrMapOvr>
  <p:transition>
    <p:pull dir="l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327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771" grpId="0" autoUpdateAnimBg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778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584200"/>
            <a:ext cx="7772400" cy="8763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2FFF74"/>
                </a:solidFill>
              </a14:hiddenFill>
            </a:ext>
          </a:extLst>
        </p:spPr>
        <p:txBody>
          <a:bodyPr/>
          <a:lstStyle/>
          <a:p>
            <a:r>
              <a:rPr lang="en-US" altLang="en-US"/>
              <a:t>Dependent Demand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altLang="en-US"/>
              <a:t>© 2011 Pearson Education</a:t>
            </a:r>
            <a:endParaRPr lang="en-US" altLang="en-US"/>
          </a:p>
        </p:txBody>
      </p:sp>
      <p:sp>
        <p:nvSpPr>
          <p:cNvPr id="203779" name="Rectangle 3"/>
          <p:cNvSpPr>
            <a:spLocks noChangeArrowheads="1"/>
          </p:cNvSpPr>
          <p:nvPr/>
        </p:nvSpPr>
        <p:spPr bwMode="auto">
          <a:xfrm>
            <a:off x="873125" y="1765300"/>
            <a:ext cx="7550150" cy="4573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DB10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533400" indent="-5334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1169988" indent="-457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806575" indent="-457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2443163" indent="-457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3079750" indent="-457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353695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399415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445135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490855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lnSpc>
                <a:spcPct val="90000"/>
              </a:lnSpc>
              <a:spcAft>
                <a:spcPct val="40000"/>
              </a:spcAft>
              <a:buClr>
                <a:srgbClr val="BF0922"/>
              </a:buClr>
              <a:buFont typeface="Times" charset="0"/>
              <a:buNone/>
            </a:pPr>
            <a:r>
              <a:rPr lang="en-US" altLang="en-US" sz="3200" b="1"/>
              <a:t>Benefits of MRP</a:t>
            </a:r>
          </a:p>
          <a:p>
            <a:pPr>
              <a:lnSpc>
                <a:spcPct val="90000"/>
              </a:lnSpc>
              <a:spcAft>
                <a:spcPct val="40000"/>
              </a:spcAft>
              <a:buClr>
                <a:srgbClr val="BF0922"/>
              </a:buClr>
              <a:buFont typeface="Arial" charset="0"/>
              <a:buAutoNum type="arabicPeriod"/>
            </a:pPr>
            <a:r>
              <a:rPr lang="en-US" altLang="en-US" sz="3200" b="1"/>
              <a:t>Better response to customer orders</a:t>
            </a:r>
          </a:p>
          <a:p>
            <a:pPr>
              <a:lnSpc>
                <a:spcPct val="90000"/>
              </a:lnSpc>
              <a:spcAft>
                <a:spcPct val="40000"/>
              </a:spcAft>
              <a:buClr>
                <a:srgbClr val="BF0922"/>
              </a:buClr>
              <a:buFont typeface="Arial" charset="0"/>
              <a:buAutoNum type="arabicPeriod"/>
            </a:pPr>
            <a:r>
              <a:rPr lang="en-US" altLang="en-US" sz="3200" b="1"/>
              <a:t>Faster response to market changes</a:t>
            </a:r>
          </a:p>
          <a:p>
            <a:pPr>
              <a:lnSpc>
                <a:spcPct val="90000"/>
              </a:lnSpc>
              <a:spcAft>
                <a:spcPct val="40000"/>
              </a:spcAft>
              <a:buClr>
                <a:srgbClr val="BF0922"/>
              </a:buClr>
              <a:buFont typeface="Arial" charset="0"/>
              <a:buAutoNum type="arabicPeriod"/>
            </a:pPr>
            <a:r>
              <a:rPr lang="en-US" altLang="en-US" sz="3200" b="1"/>
              <a:t>Improved utilization of facilities and labor</a:t>
            </a:r>
          </a:p>
          <a:p>
            <a:pPr>
              <a:lnSpc>
                <a:spcPct val="90000"/>
              </a:lnSpc>
              <a:spcAft>
                <a:spcPct val="40000"/>
              </a:spcAft>
              <a:buClr>
                <a:srgbClr val="BF0922"/>
              </a:buClr>
              <a:buFont typeface="Arial" charset="0"/>
              <a:buAutoNum type="arabicPeriod"/>
            </a:pPr>
            <a:r>
              <a:rPr lang="en-US" altLang="en-US" sz="3200" b="1"/>
              <a:t>Reduced inventory levels</a:t>
            </a:r>
          </a:p>
        </p:txBody>
      </p:sp>
    </p:spTree>
    <p:extLst>
      <p:ext uri="{BB962C8B-B14F-4D97-AF65-F5344CB8AC3E}">
        <p14:creationId xmlns:p14="http://schemas.microsoft.com/office/powerpoint/2010/main" val="4105918110"/>
      </p:ext>
    </p:extLst>
  </p:cSld>
  <p:clrMapOvr>
    <a:masterClrMapping/>
  </p:clrMapOvr>
  <p:transition>
    <p:strip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2037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3779" grpId="0" autoUpdateAnimBg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 smtClean="0"/>
              <a:t>The Planning Process</a:t>
            </a:r>
            <a:endParaRPr lang="en-ZA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711197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 smtClean="0"/>
              <a:t>Demand Forecasting</a:t>
            </a:r>
            <a:endParaRPr lang="en-ZA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805356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81000"/>
            <a:ext cx="7772400" cy="8890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2FFF74"/>
                </a:solidFill>
              </a14:hiddenFill>
            </a:ext>
          </a:extLst>
        </p:spPr>
        <p:txBody>
          <a:bodyPr/>
          <a:lstStyle/>
          <a:p>
            <a:r>
              <a:rPr lang="en-US" altLang="en-US"/>
              <a:t>Planning Horizons</a:t>
            </a:r>
          </a:p>
        </p:txBody>
      </p:sp>
      <p:sp>
        <p:nvSpPr>
          <p:cNvPr id="25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914400" y="6356176"/>
            <a:ext cx="3962400" cy="457200"/>
          </a:xfrm>
        </p:spPr>
        <p:txBody>
          <a:bodyPr/>
          <a:lstStyle/>
          <a:p>
            <a:r>
              <a:rPr lang="en-AU" altLang="en-US" dirty="0"/>
              <a:t>© 2011 Pearson Education</a:t>
            </a:r>
            <a:endParaRPr lang="en-US" altLang="en-US" dirty="0"/>
          </a:p>
        </p:txBody>
      </p:sp>
      <p:sp>
        <p:nvSpPr>
          <p:cNvPr id="34819" name="Rectangle 3"/>
          <p:cNvSpPr>
            <a:spLocks noChangeArrowheads="1"/>
          </p:cNvSpPr>
          <p:nvPr/>
        </p:nvSpPr>
        <p:spPr bwMode="auto">
          <a:xfrm>
            <a:off x="7083425" y="6156325"/>
            <a:ext cx="12573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600" b="1"/>
              <a:t>Figure 13.1</a:t>
            </a:r>
          </a:p>
        </p:txBody>
      </p:sp>
      <p:grpSp>
        <p:nvGrpSpPr>
          <p:cNvPr id="34820" name="Group 4"/>
          <p:cNvGrpSpPr>
            <a:grpSpLocks/>
          </p:cNvGrpSpPr>
          <p:nvPr/>
        </p:nvGrpSpPr>
        <p:grpSpPr bwMode="auto">
          <a:xfrm>
            <a:off x="628650" y="1162050"/>
            <a:ext cx="7956550" cy="5340350"/>
            <a:chOff x="396" y="732"/>
            <a:chExt cx="5012" cy="3364"/>
          </a:xfrm>
        </p:grpSpPr>
        <p:sp>
          <p:nvSpPr>
            <p:cNvPr id="34821" name="Freeform 5"/>
            <p:cNvSpPr>
              <a:spLocks/>
            </p:cNvSpPr>
            <p:nvPr/>
          </p:nvSpPr>
          <p:spPr bwMode="auto">
            <a:xfrm>
              <a:off x="2032" y="736"/>
              <a:ext cx="3372" cy="1048"/>
            </a:xfrm>
            <a:custGeom>
              <a:avLst/>
              <a:gdLst>
                <a:gd name="T0" fmla="*/ 2888 w 3372"/>
                <a:gd name="T1" fmla="*/ 1048 h 1048"/>
                <a:gd name="T2" fmla="*/ 0 w 3372"/>
                <a:gd name="T3" fmla="*/ 1048 h 1048"/>
                <a:gd name="T4" fmla="*/ 0 w 3372"/>
                <a:gd name="T5" fmla="*/ 4 h 1048"/>
                <a:gd name="T6" fmla="*/ 3372 w 3372"/>
                <a:gd name="T7" fmla="*/ 0 h 1048"/>
                <a:gd name="T8" fmla="*/ 2888 w 3372"/>
                <a:gd name="T9" fmla="*/ 1048 h 10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72" h="1048">
                  <a:moveTo>
                    <a:pt x="2888" y="1048"/>
                  </a:moveTo>
                  <a:lnTo>
                    <a:pt x="0" y="1048"/>
                  </a:lnTo>
                  <a:lnTo>
                    <a:pt x="0" y="4"/>
                  </a:lnTo>
                  <a:lnTo>
                    <a:pt x="3372" y="0"/>
                  </a:lnTo>
                  <a:lnTo>
                    <a:pt x="2888" y="1048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857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ZA"/>
            </a:p>
          </p:txBody>
        </p:sp>
        <p:sp>
          <p:nvSpPr>
            <p:cNvPr id="34822" name="Freeform 6"/>
            <p:cNvSpPr>
              <a:spLocks/>
            </p:cNvSpPr>
            <p:nvPr/>
          </p:nvSpPr>
          <p:spPr bwMode="auto">
            <a:xfrm>
              <a:off x="2028" y="1780"/>
              <a:ext cx="2888" cy="988"/>
            </a:xfrm>
            <a:custGeom>
              <a:avLst/>
              <a:gdLst>
                <a:gd name="T0" fmla="*/ 2432 w 2888"/>
                <a:gd name="T1" fmla="*/ 984 h 988"/>
                <a:gd name="T2" fmla="*/ 0 w 2888"/>
                <a:gd name="T3" fmla="*/ 988 h 988"/>
                <a:gd name="T4" fmla="*/ 0 w 2888"/>
                <a:gd name="T5" fmla="*/ 0 h 988"/>
                <a:gd name="T6" fmla="*/ 2888 w 2888"/>
                <a:gd name="T7" fmla="*/ 0 h 988"/>
                <a:gd name="T8" fmla="*/ 2432 w 2888"/>
                <a:gd name="T9" fmla="*/ 984 h 9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88" h="988">
                  <a:moveTo>
                    <a:pt x="2432" y="984"/>
                  </a:moveTo>
                  <a:cubicBezTo>
                    <a:pt x="1675" y="986"/>
                    <a:pt x="757" y="985"/>
                    <a:pt x="0" y="988"/>
                  </a:cubicBezTo>
                  <a:lnTo>
                    <a:pt x="0" y="0"/>
                  </a:lnTo>
                  <a:lnTo>
                    <a:pt x="2888" y="0"/>
                  </a:lnTo>
                  <a:lnTo>
                    <a:pt x="2432" y="984"/>
                  </a:lnTo>
                  <a:close/>
                </a:path>
              </a:pathLst>
            </a:cu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857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ZA"/>
            </a:p>
          </p:txBody>
        </p:sp>
        <p:sp>
          <p:nvSpPr>
            <p:cNvPr id="34823" name="Freeform 7"/>
            <p:cNvSpPr>
              <a:spLocks/>
            </p:cNvSpPr>
            <p:nvPr/>
          </p:nvSpPr>
          <p:spPr bwMode="auto">
            <a:xfrm>
              <a:off x="2036" y="2764"/>
              <a:ext cx="2424" cy="1108"/>
            </a:xfrm>
            <a:custGeom>
              <a:avLst/>
              <a:gdLst>
                <a:gd name="T0" fmla="*/ 1928 w 2424"/>
                <a:gd name="T1" fmla="*/ 1108 h 1108"/>
                <a:gd name="T2" fmla="*/ 0 w 2424"/>
                <a:gd name="T3" fmla="*/ 1108 h 1108"/>
                <a:gd name="T4" fmla="*/ 0 w 2424"/>
                <a:gd name="T5" fmla="*/ 0 h 1108"/>
                <a:gd name="T6" fmla="*/ 2424 w 2424"/>
                <a:gd name="T7" fmla="*/ 0 h 1108"/>
                <a:gd name="T8" fmla="*/ 1928 w 2424"/>
                <a:gd name="T9" fmla="*/ 1108 h 1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24" h="1108">
                  <a:moveTo>
                    <a:pt x="1928" y="1108"/>
                  </a:moveTo>
                  <a:lnTo>
                    <a:pt x="0" y="1108"/>
                  </a:lnTo>
                  <a:lnTo>
                    <a:pt x="0" y="0"/>
                  </a:lnTo>
                  <a:lnTo>
                    <a:pt x="2424" y="0"/>
                  </a:lnTo>
                  <a:lnTo>
                    <a:pt x="1928" y="110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857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ZA"/>
            </a:p>
          </p:txBody>
        </p:sp>
        <p:sp>
          <p:nvSpPr>
            <p:cNvPr id="34824" name="Freeform 8"/>
            <p:cNvSpPr>
              <a:spLocks/>
            </p:cNvSpPr>
            <p:nvPr/>
          </p:nvSpPr>
          <p:spPr bwMode="auto">
            <a:xfrm>
              <a:off x="1268" y="732"/>
              <a:ext cx="760" cy="1268"/>
            </a:xfrm>
            <a:custGeom>
              <a:avLst/>
              <a:gdLst>
                <a:gd name="T0" fmla="*/ 0 w 760"/>
                <a:gd name="T1" fmla="*/ 1268 h 1268"/>
                <a:gd name="T2" fmla="*/ 760 w 760"/>
                <a:gd name="T3" fmla="*/ 1268 h 1268"/>
                <a:gd name="T4" fmla="*/ 760 w 760"/>
                <a:gd name="T5" fmla="*/ 0 h 1268"/>
                <a:gd name="T6" fmla="*/ 584 w 760"/>
                <a:gd name="T7" fmla="*/ 0 h 1268"/>
                <a:gd name="T8" fmla="*/ 0 w 760"/>
                <a:gd name="T9" fmla="*/ 1268 h 1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60" h="1268">
                  <a:moveTo>
                    <a:pt x="0" y="1268"/>
                  </a:moveTo>
                  <a:lnTo>
                    <a:pt x="760" y="1268"/>
                  </a:lnTo>
                  <a:lnTo>
                    <a:pt x="760" y="0"/>
                  </a:lnTo>
                  <a:lnTo>
                    <a:pt x="584" y="0"/>
                  </a:lnTo>
                  <a:lnTo>
                    <a:pt x="0" y="126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857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ZA"/>
            </a:p>
          </p:txBody>
        </p:sp>
        <p:sp>
          <p:nvSpPr>
            <p:cNvPr id="34825" name="Freeform 9"/>
            <p:cNvSpPr>
              <a:spLocks/>
            </p:cNvSpPr>
            <p:nvPr/>
          </p:nvSpPr>
          <p:spPr bwMode="auto">
            <a:xfrm>
              <a:off x="772" y="2000"/>
              <a:ext cx="1260" cy="1084"/>
            </a:xfrm>
            <a:custGeom>
              <a:avLst/>
              <a:gdLst>
                <a:gd name="T0" fmla="*/ 0 w 1260"/>
                <a:gd name="T1" fmla="*/ 1084 h 1084"/>
                <a:gd name="T2" fmla="*/ 947 w 1260"/>
                <a:gd name="T3" fmla="*/ 1084 h 1084"/>
                <a:gd name="T4" fmla="*/ 1260 w 1260"/>
                <a:gd name="T5" fmla="*/ 1084 h 1084"/>
                <a:gd name="T6" fmla="*/ 1260 w 1260"/>
                <a:gd name="T7" fmla="*/ 0 h 1084"/>
                <a:gd name="T8" fmla="*/ 492 w 1260"/>
                <a:gd name="T9" fmla="*/ 0 h 1084"/>
                <a:gd name="T10" fmla="*/ 0 w 1260"/>
                <a:gd name="T11" fmla="*/ 1084 h 10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60" h="1084">
                  <a:moveTo>
                    <a:pt x="0" y="1084"/>
                  </a:moveTo>
                  <a:lnTo>
                    <a:pt x="947" y="1084"/>
                  </a:lnTo>
                  <a:lnTo>
                    <a:pt x="1260" y="1084"/>
                  </a:lnTo>
                  <a:lnTo>
                    <a:pt x="1260" y="0"/>
                  </a:lnTo>
                  <a:lnTo>
                    <a:pt x="492" y="0"/>
                  </a:lnTo>
                  <a:lnTo>
                    <a:pt x="0" y="1084"/>
                  </a:lnTo>
                  <a:close/>
                </a:path>
              </a:pathLst>
            </a:custGeom>
            <a:solidFill>
              <a:srgbClr val="CFB0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857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ZA"/>
            </a:p>
          </p:txBody>
        </p:sp>
        <p:sp>
          <p:nvSpPr>
            <p:cNvPr id="34826" name="Freeform 10"/>
            <p:cNvSpPr>
              <a:spLocks/>
            </p:cNvSpPr>
            <p:nvPr/>
          </p:nvSpPr>
          <p:spPr bwMode="auto">
            <a:xfrm>
              <a:off x="396" y="3084"/>
              <a:ext cx="1632" cy="784"/>
            </a:xfrm>
            <a:custGeom>
              <a:avLst/>
              <a:gdLst>
                <a:gd name="T0" fmla="*/ 360 w 1632"/>
                <a:gd name="T1" fmla="*/ 0 h 784"/>
                <a:gd name="T2" fmla="*/ 1632 w 1632"/>
                <a:gd name="T3" fmla="*/ 0 h 784"/>
                <a:gd name="T4" fmla="*/ 1632 w 1632"/>
                <a:gd name="T5" fmla="*/ 784 h 784"/>
                <a:gd name="T6" fmla="*/ 0 w 1632"/>
                <a:gd name="T7" fmla="*/ 784 h 784"/>
                <a:gd name="T8" fmla="*/ 360 w 1632"/>
                <a:gd name="T9" fmla="*/ 0 h 7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32" h="784">
                  <a:moveTo>
                    <a:pt x="360" y="0"/>
                  </a:moveTo>
                  <a:lnTo>
                    <a:pt x="1632" y="0"/>
                  </a:lnTo>
                  <a:lnTo>
                    <a:pt x="1632" y="784"/>
                  </a:lnTo>
                  <a:lnTo>
                    <a:pt x="0" y="784"/>
                  </a:lnTo>
                  <a:lnTo>
                    <a:pt x="360" y="0"/>
                  </a:lnTo>
                  <a:close/>
                </a:path>
              </a:pathLst>
            </a:custGeom>
            <a:solidFill>
              <a:srgbClr val="FED8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2857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ZA"/>
            </a:p>
          </p:txBody>
        </p:sp>
        <p:sp>
          <p:nvSpPr>
            <p:cNvPr id="34827" name="Rectangle 11"/>
            <p:cNvSpPr>
              <a:spLocks noChangeArrowheads="1"/>
            </p:cNvSpPr>
            <p:nvPr/>
          </p:nvSpPr>
          <p:spPr bwMode="auto">
            <a:xfrm>
              <a:off x="2238" y="863"/>
              <a:ext cx="1586" cy="77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lnSpc>
                  <a:spcPct val="85000"/>
                </a:lnSpc>
              </a:pPr>
              <a:r>
                <a:rPr lang="en-US" altLang="en-US" sz="1600" b="1">
                  <a:solidFill>
                    <a:schemeClr val="bg1"/>
                  </a:solidFill>
                </a:rPr>
                <a:t>Long-range plans </a:t>
              </a:r>
              <a:br>
                <a:rPr lang="en-US" altLang="en-US" sz="1600" b="1">
                  <a:solidFill>
                    <a:schemeClr val="bg1"/>
                  </a:solidFill>
                </a:rPr>
              </a:br>
              <a:r>
                <a:rPr lang="en-US" altLang="en-US" sz="1600" b="1">
                  <a:solidFill>
                    <a:schemeClr val="bg1"/>
                  </a:solidFill>
                </a:rPr>
                <a:t>(over one year)</a:t>
              </a:r>
              <a:endParaRPr lang="en-US" altLang="en-US" sz="1400" b="1">
                <a:solidFill>
                  <a:schemeClr val="bg1"/>
                </a:solidFill>
              </a:endParaRPr>
            </a:p>
            <a:p>
              <a:pPr>
                <a:lnSpc>
                  <a:spcPct val="85000"/>
                </a:lnSpc>
              </a:pPr>
              <a:r>
                <a:rPr lang="en-US" altLang="en-US" sz="1400" b="1">
                  <a:solidFill>
                    <a:schemeClr val="bg1"/>
                  </a:solidFill>
                </a:rPr>
                <a:t>Research and Development</a:t>
              </a:r>
            </a:p>
            <a:p>
              <a:pPr>
                <a:lnSpc>
                  <a:spcPct val="85000"/>
                </a:lnSpc>
              </a:pPr>
              <a:r>
                <a:rPr lang="en-US" altLang="en-US" sz="1400" b="1">
                  <a:solidFill>
                    <a:schemeClr val="bg1"/>
                  </a:solidFill>
                </a:rPr>
                <a:t>New product plans</a:t>
              </a:r>
            </a:p>
            <a:p>
              <a:pPr>
                <a:lnSpc>
                  <a:spcPct val="85000"/>
                </a:lnSpc>
              </a:pPr>
              <a:r>
                <a:rPr lang="en-US" altLang="en-US" sz="1400" b="1">
                  <a:solidFill>
                    <a:schemeClr val="bg1"/>
                  </a:solidFill>
                </a:rPr>
                <a:t>Capital investments</a:t>
              </a:r>
            </a:p>
            <a:p>
              <a:pPr>
                <a:lnSpc>
                  <a:spcPct val="85000"/>
                </a:lnSpc>
              </a:pPr>
              <a:r>
                <a:rPr lang="en-US" altLang="en-US" sz="1400" b="1">
                  <a:solidFill>
                    <a:schemeClr val="bg1"/>
                  </a:solidFill>
                </a:rPr>
                <a:t>Facility location/expansion</a:t>
              </a:r>
            </a:p>
          </p:txBody>
        </p:sp>
        <p:sp>
          <p:nvSpPr>
            <p:cNvPr id="34828" name="Rectangle 12"/>
            <p:cNvSpPr>
              <a:spLocks noChangeArrowheads="1"/>
            </p:cNvSpPr>
            <p:nvPr/>
          </p:nvSpPr>
          <p:spPr bwMode="auto">
            <a:xfrm>
              <a:off x="2238" y="1828"/>
              <a:ext cx="2018" cy="8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190500" indent="-1905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>
                <a:lnSpc>
                  <a:spcPct val="85000"/>
                </a:lnSpc>
              </a:pPr>
              <a:r>
                <a:rPr lang="en-US" altLang="en-US" sz="1600" b="1">
                  <a:solidFill>
                    <a:schemeClr val="bg1"/>
                  </a:solidFill>
                </a:rPr>
                <a:t>Intermediate-range plans </a:t>
              </a:r>
            </a:p>
            <a:p>
              <a:pPr>
                <a:lnSpc>
                  <a:spcPct val="85000"/>
                </a:lnSpc>
              </a:pPr>
              <a:r>
                <a:rPr lang="en-US" altLang="en-US" sz="1600" b="1">
                  <a:solidFill>
                    <a:schemeClr val="bg1"/>
                  </a:solidFill>
                </a:rPr>
                <a:t>(3 to 18 months)</a:t>
              </a:r>
              <a:endParaRPr lang="en-US" altLang="en-US" sz="1400" b="1">
                <a:solidFill>
                  <a:schemeClr val="bg1"/>
                </a:solidFill>
              </a:endParaRPr>
            </a:p>
            <a:p>
              <a:pPr>
                <a:lnSpc>
                  <a:spcPct val="85000"/>
                </a:lnSpc>
              </a:pPr>
              <a:r>
                <a:rPr lang="en-US" altLang="en-US" sz="1400" b="1">
                  <a:solidFill>
                    <a:schemeClr val="bg1"/>
                  </a:solidFill>
                </a:rPr>
                <a:t>Sales planning</a:t>
              </a:r>
            </a:p>
            <a:p>
              <a:pPr>
                <a:lnSpc>
                  <a:spcPct val="85000"/>
                </a:lnSpc>
              </a:pPr>
              <a:r>
                <a:rPr lang="en-US" altLang="en-US" sz="1400" b="1">
                  <a:solidFill>
                    <a:schemeClr val="bg1"/>
                  </a:solidFill>
                </a:rPr>
                <a:t>Production planning and budgeting</a:t>
              </a:r>
            </a:p>
            <a:p>
              <a:pPr>
                <a:lnSpc>
                  <a:spcPct val="85000"/>
                </a:lnSpc>
              </a:pPr>
              <a:r>
                <a:rPr lang="en-US" altLang="en-US" sz="1400" b="1">
                  <a:solidFill>
                    <a:schemeClr val="bg1"/>
                  </a:solidFill>
                </a:rPr>
                <a:t>Setting employment, inventory, subcontracting levels</a:t>
              </a:r>
            </a:p>
            <a:p>
              <a:pPr>
                <a:lnSpc>
                  <a:spcPct val="85000"/>
                </a:lnSpc>
              </a:pPr>
              <a:r>
                <a:rPr lang="en-US" altLang="en-US" sz="1400" b="1">
                  <a:solidFill>
                    <a:schemeClr val="bg1"/>
                  </a:solidFill>
                </a:rPr>
                <a:t>Analyzing operating plans</a:t>
              </a:r>
            </a:p>
          </p:txBody>
        </p:sp>
        <p:sp>
          <p:nvSpPr>
            <p:cNvPr id="34829" name="Rectangle 13"/>
            <p:cNvSpPr>
              <a:spLocks noChangeArrowheads="1"/>
            </p:cNvSpPr>
            <p:nvPr/>
          </p:nvSpPr>
          <p:spPr bwMode="auto">
            <a:xfrm>
              <a:off x="2238" y="2823"/>
              <a:ext cx="1298" cy="10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lnSpc>
                  <a:spcPct val="85000"/>
                </a:lnSpc>
              </a:pPr>
              <a:r>
                <a:rPr lang="en-US" altLang="en-US" sz="1600" b="1"/>
                <a:t>Short-range plans </a:t>
              </a:r>
              <a:br>
                <a:rPr lang="en-US" altLang="en-US" sz="1600" b="1"/>
              </a:br>
              <a:r>
                <a:rPr lang="en-US" altLang="en-US" sz="1600" b="1"/>
                <a:t>(up to 3 months)</a:t>
              </a:r>
              <a:endParaRPr lang="en-US" altLang="en-US" sz="1400" b="1"/>
            </a:p>
            <a:p>
              <a:pPr>
                <a:lnSpc>
                  <a:spcPct val="85000"/>
                </a:lnSpc>
              </a:pPr>
              <a:r>
                <a:rPr lang="en-US" altLang="en-US" sz="1400" b="1"/>
                <a:t>Job assignments</a:t>
              </a:r>
            </a:p>
            <a:p>
              <a:pPr>
                <a:lnSpc>
                  <a:spcPct val="85000"/>
                </a:lnSpc>
              </a:pPr>
              <a:r>
                <a:rPr lang="en-US" altLang="en-US" sz="1400" b="1"/>
                <a:t>Ordering</a:t>
              </a:r>
            </a:p>
            <a:p>
              <a:pPr>
                <a:lnSpc>
                  <a:spcPct val="85000"/>
                </a:lnSpc>
              </a:pPr>
              <a:r>
                <a:rPr lang="en-US" altLang="en-US" sz="1400" b="1"/>
                <a:t>Job scheduling</a:t>
              </a:r>
            </a:p>
            <a:p>
              <a:pPr>
                <a:lnSpc>
                  <a:spcPct val="85000"/>
                </a:lnSpc>
              </a:pPr>
              <a:r>
                <a:rPr lang="en-US" altLang="en-US" sz="1400" b="1"/>
                <a:t>Dispatching</a:t>
              </a:r>
            </a:p>
            <a:p>
              <a:pPr>
                <a:lnSpc>
                  <a:spcPct val="85000"/>
                </a:lnSpc>
              </a:pPr>
              <a:r>
                <a:rPr lang="en-US" altLang="en-US" sz="1400" b="1"/>
                <a:t>Overtime</a:t>
              </a:r>
            </a:p>
            <a:p>
              <a:pPr>
                <a:lnSpc>
                  <a:spcPct val="85000"/>
                </a:lnSpc>
              </a:pPr>
              <a:r>
                <a:rPr lang="en-US" altLang="en-US" sz="1400" b="1"/>
                <a:t>Part-time help</a:t>
              </a:r>
            </a:p>
          </p:txBody>
        </p:sp>
        <p:sp>
          <p:nvSpPr>
            <p:cNvPr id="34830" name="Rectangle 14"/>
            <p:cNvSpPr>
              <a:spLocks noChangeArrowheads="1"/>
            </p:cNvSpPr>
            <p:nvPr/>
          </p:nvSpPr>
          <p:spPr bwMode="auto">
            <a:xfrm>
              <a:off x="1366" y="1714"/>
              <a:ext cx="745" cy="2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lnSpc>
                  <a:spcPct val="85000"/>
                </a:lnSpc>
              </a:pPr>
              <a:r>
                <a:rPr lang="en-US" altLang="en-US" sz="1400" b="1"/>
                <a:t>Top executives</a:t>
              </a:r>
            </a:p>
          </p:txBody>
        </p:sp>
        <p:sp>
          <p:nvSpPr>
            <p:cNvPr id="34831" name="Rectangle 15"/>
            <p:cNvSpPr>
              <a:spLocks noChangeArrowheads="1"/>
            </p:cNvSpPr>
            <p:nvPr/>
          </p:nvSpPr>
          <p:spPr bwMode="auto">
            <a:xfrm>
              <a:off x="1232" y="2359"/>
              <a:ext cx="744" cy="2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lnSpc>
                  <a:spcPct val="85000"/>
                </a:lnSpc>
              </a:pPr>
              <a:r>
                <a:rPr lang="en-US" altLang="en-US" sz="1400" b="1"/>
                <a:t>Operations managers</a:t>
              </a:r>
            </a:p>
          </p:txBody>
        </p:sp>
        <p:sp>
          <p:nvSpPr>
            <p:cNvPr id="34832" name="Rectangle 16"/>
            <p:cNvSpPr>
              <a:spLocks noChangeArrowheads="1"/>
            </p:cNvSpPr>
            <p:nvPr/>
          </p:nvSpPr>
          <p:spPr bwMode="auto">
            <a:xfrm>
              <a:off x="1006" y="3231"/>
              <a:ext cx="806" cy="51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lnSpc>
                  <a:spcPct val="85000"/>
                </a:lnSpc>
              </a:pPr>
              <a:r>
                <a:rPr lang="en-US" altLang="en-US" sz="1400" b="1"/>
                <a:t>Operations managers, supervisors, foremen</a:t>
              </a:r>
            </a:p>
          </p:txBody>
        </p:sp>
        <p:sp>
          <p:nvSpPr>
            <p:cNvPr id="34833" name="Rectangle 17"/>
            <p:cNvSpPr>
              <a:spLocks noChangeArrowheads="1"/>
            </p:cNvSpPr>
            <p:nvPr/>
          </p:nvSpPr>
          <p:spPr bwMode="auto">
            <a:xfrm>
              <a:off x="998" y="3904"/>
              <a:ext cx="881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1400" b="1"/>
                <a:t>Responsibility</a:t>
              </a:r>
            </a:p>
          </p:txBody>
        </p:sp>
        <p:sp>
          <p:nvSpPr>
            <p:cNvPr id="34834" name="Rectangle 18"/>
            <p:cNvSpPr>
              <a:spLocks noChangeArrowheads="1"/>
            </p:cNvSpPr>
            <p:nvPr/>
          </p:nvSpPr>
          <p:spPr bwMode="auto">
            <a:xfrm>
              <a:off x="2129" y="3904"/>
              <a:ext cx="1572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1400" b="1"/>
                <a:t>Planning tasks and horizon</a:t>
              </a:r>
            </a:p>
          </p:txBody>
        </p:sp>
        <p:sp>
          <p:nvSpPr>
            <p:cNvPr id="34835" name="AutoShape 19"/>
            <p:cNvSpPr>
              <a:spLocks noChangeArrowheads="1"/>
            </p:cNvSpPr>
            <p:nvPr/>
          </p:nvSpPr>
          <p:spPr bwMode="auto">
            <a:xfrm>
              <a:off x="400" y="736"/>
              <a:ext cx="5008" cy="3136"/>
            </a:xfrm>
            <a:prstGeom prst="parallelogram">
              <a:avLst>
                <a:gd name="adj" fmla="val 46304"/>
              </a:avLst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ZA"/>
            </a:p>
          </p:txBody>
        </p:sp>
        <p:sp>
          <p:nvSpPr>
            <p:cNvPr id="34836" name="Line 20"/>
            <p:cNvSpPr>
              <a:spLocks noChangeShapeType="1"/>
            </p:cNvSpPr>
            <p:nvPr/>
          </p:nvSpPr>
          <p:spPr bwMode="auto">
            <a:xfrm>
              <a:off x="2033" y="736"/>
              <a:ext cx="0" cy="314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ZA"/>
            </a:p>
          </p:txBody>
        </p:sp>
        <p:sp>
          <p:nvSpPr>
            <p:cNvPr id="34837" name="Line 21"/>
            <p:cNvSpPr>
              <a:spLocks noChangeShapeType="1"/>
            </p:cNvSpPr>
            <p:nvPr/>
          </p:nvSpPr>
          <p:spPr bwMode="auto">
            <a:xfrm>
              <a:off x="2028" y="1776"/>
              <a:ext cx="2888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ZA"/>
            </a:p>
          </p:txBody>
        </p:sp>
        <p:sp>
          <p:nvSpPr>
            <p:cNvPr id="34838" name="Line 22"/>
            <p:cNvSpPr>
              <a:spLocks noChangeShapeType="1"/>
            </p:cNvSpPr>
            <p:nvPr/>
          </p:nvSpPr>
          <p:spPr bwMode="auto">
            <a:xfrm>
              <a:off x="2032" y="2768"/>
              <a:ext cx="2436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ZA"/>
            </a:p>
          </p:txBody>
        </p:sp>
        <p:sp>
          <p:nvSpPr>
            <p:cNvPr id="34839" name="Line 23"/>
            <p:cNvSpPr>
              <a:spLocks noChangeShapeType="1"/>
            </p:cNvSpPr>
            <p:nvPr/>
          </p:nvSpPr>
          <p:spPr bwMode="auto">
            <a:xfrm>
              <a:off x="1268" y="1992"/>
              <a:ext cx="764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ZA"/>
            </a:p>
          </p:txBody>
        </p:sp>
        <p:sp>
          <p:nvSpPr>
            <p:cNvPr id="34840" name="Line 24"/>
            <p:cNvSpPr>
              <a:spLocks noChangeShapeType="1"/>
            </p:cNvSpPr>
            <p:nvPr/>
          </p:nvSpPr>
          <p:spPr bwMode="auto">
            <a:xfrm>
              <a:off x="760" y="3084"/>
              <a:ext cx="127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ZA"/>
            </a:p>
          </p:txBody>
        </p:sp>
      </p:grpSp>
    </p:spTree>
    <p:extLst>
      <p:ext uri="{BB962C8B-B14F-4D97-AF65-F5344CB8AC3E}">
        <p14:creationId xmlns:p14="http://schemas.microsoft.com/office/powerpoint/2010/main" val="169359488"/>
      </p:ext>
    </p:extLst>
  </p:cSld>
  <p:clrMapOvr>
    <a:masterClrMapping/>
  </p:clrMapOvr>
  <p:transition>
    <p:pull dir="l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48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48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819" grpId="0" autoUpdateAnimBg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1" name="Rectangle 3"/>
          <p:cNvSpPr>
            <a:spLocks noGrp="1" noChangeArrowheads="1"/>
          </p:cNvSpPr>
          <p:nvPr>
            <p:ph type="title"/>
          </p:nvPr>
        </p:nvSpPr>
        <p:spPr>
          <a:xfrm>
            <a:off x="685800" y="368300"/>
            <a:ext cx="7772400" cy="9271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2FFF74"/>
                </a:solidFill>
              </a14:hiddenFill>
            </a:ext>
          </a:extLst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altLang="en-US"/>
              <a:t>The Planning Process</a:t>
            </a:r>
          </a:p>
        </p:txBody>
      </p:sp>
      <p:sp>
        <p:nvSpPr>
          <p:cNvPr id="51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altLang="en-US"/>
              <a:t>© 2011 Pearson Education</a:t>
            </a:r>
            <a:endParaRPr lang="en-US" altLang="en-US"/>
          </a:p>
        </p:txBody>
      </p:sp>
      <p:pic>
        <p:nvPicPr>
          <p:cNvPr id="43059" name="Picture 5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5213" y="1154113"/>
            <a:ext cx="4583112" cy="5199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3060" name="Rectangle 52"/>
          <p:cNvSpPr>
            <a:spLocks noChangeArrowheads="1"/>
          </p:cNvSpPr>
          <p:nvPr/>
        </p:nvSpPr>
        <p:spPr bwMode="auto">
          <a:xfrm>
            <a:off x="901700" y="1358900"/>
            <a:ext cx="7340600" cy="4800600"/>
          </a:xfrm>
          <a:prstGeom prst="rect">
            <a:avLst/>
          </a:prstGeom>
          <a:solidFill>
            <a:srgbClr val="CFB0FF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ZA"/>
          </a:p>
        </p:txBody>
      </p:sp>
      <p:sp>
        <p:nvSpPr>
          <p:cNvPr id="43013" name="Rectangle 5"/>
          <p:cNvSpPr>
            <a:spLocks noChangeArrowheads="1"/>
          </p:cNvSpPr>
          <p:nvPr/>
        </p:nvSpPr>
        <p:spPr bwMode="auto">
          <a:xfrm>
            <a:off x="7070725" y="6283325"/>
            <a:ext cx="12573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600" b="1"/>
              <a:t>Figure 14.1</a:t>
            </a:r>
          </a:p>
        </p:txBody>
      </p:sp>
      <p:grpSp>
        <p:nvGrpSpPr>
          <p:cNvPr id="43014" name="Group 6"/>
          <p:cNvGrpSpPr>
            <a:grpSpLocks/>
          </p:cNvGrpSpPr>
          <p:nvPr/>
        </p:nvGrpSpPr>
        <p:grpSpPr bwMode="auto">
          <a:xfrm>
            <a:off x="4572000" y="4819650"/>
            <a:ext cx="3098800" cy="1244600"/>
            <a:chOff x="2880" y="3124"/>
            <a:chExt cx="1952" cy="784"/>
          </a:xfrm>
        </p:grpSpPr>
        <p:sp>
          <p:nvSpPr>
            <p:cNvPr id="43015" name="Rectangle 7"/>
            <p:cNvSpPr>
              <a:spLocks noChangeArrowheads="1"/>
            </p:cNvSpPr>
            <p:nvPr/>
          </p:nvSpPr>
          <p:spPr bwMode="auto">
            <a:xfrm>
              <a:off x="4070" y="3239"/>
              <a:ext cx="762" cy="4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lnSpc>
                  <a:spcPct val="85000"/>
                </a:lnSpc>
              </a:pPr>
              <a:r>
                <a:rPr lang="en-US" altLang="en-US" sz="1400" b="1"/>
                <a:t>Change production plan?</a:t>
              </a:r>
            </a:p>
          </p:txBody>
        </p:sp>
        <p:sp>
          <p:nvSpPr>
            <p:cNvPr id="43016" name="Line 8"/>
            <p:cNvSpPr>
              <a:spLocks noChangeShapeType="1"/>
            </p:cNvSpPr>
            <p:nvPr/>
          </p:nvSpPr>
          <p:spPr bwMode="auto">
            <a:xfrm>
              <a:off x="3392" y="3588"/>
              <a:ext cx="372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ZA"/>
            </a:p>
          </p:txBody>
        </p:sp>
        <p:sp>
          <p:nvSpPr>
            <p:cNvPr id="43017" name="Freeform 9"/>
            <p:cNvSpPr>
              <a:spLocks/>
            </p:cNvSpPr>
            <p:nvPr/>
          </p:nvSpPr>
          <p:spPr bwMode="auto">
            <a:xfrm>
              <a:off x="3460" y="3124"/>
              <a:ext cx="552" cy="464"/>
            </a:xfrm>
            <a:custGeom>
              <a:avLst/>
              <a:gdLst>
                <a:gd name="T0" fmla="*/ 352 w 552"/>
                <a:gd name="T1" fmla="*/ 496 h 496"/>
                <a:gd name="T2" fmla="*/ 552 w 552"/>
                <a:gd name="T3" fmla="*/ 496 h 496"/>
                <a:gd name="T4" fmla="*/ 552 w 552"/>
                <a:gd name="T5" fmla="*/ 120 h 496"/>
                <a:gd name="T6" fmla="*/ 128 w 552"/>
                <a:gd name="T7" fmla="*/ 120 h 496"/>
                <a:gd name="T8" fmla="*/ 0 w 552"/>
                <a:gd name="T9" fmla="*/ 0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2" h="496">
                  <a:moveTo>
                    <a:pt x="352" y="496"/>
                  </a:moveTo>
                  <a:lnTo>
                    <a:pt x="552" y="496"/>
                  </a:lnTo>
                  <a:lnTo>
                    <a:pt x="552" y="120"/>
                  </a:lnTo>
                  <a:lnTo>
                    <a:pt x="128" y="120"/>
                  </a:lnTo>
                  <a:lnTo>
                    <a:pt x="0" y="0"/>
                  </a:lnTo>
                </a:path>
              </a:pathLst>
            </a:custGeom>
            <a:noFill/>
            <a:ln w="57150">
              <a:solidFill>
                <a:schemeClr val="tx1"/>
              </a:solidFill>
              <a:round/>
              <a:headEnd/>
              <a:tailEnd type="triangl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ZA"/>
            </a:p>
          </p:txBody>
        </p:sp>
        <p:sp>
          <p:nvSpPr>
            <p:cNvPr id="43018" name="Line 10"/>
            <p:cNvSpPr>
              <a:spLocks noChangeShapeType="1"/>
            </p:cNvSpPr>
            <p:nvPr/>
          </p:nvSpPr>
          <p:spPr bwMode="auto">
            <a:xfrm>
              <a:off x="2880" y="3540"/>
              <a:ext cx="0" cy="368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ZA"/>
            </a:p>
          </p:txBody>
        </p:sp>
      </p:grpSp>
      <p:grpSp>
        <p:nvGrpSpPr>
          <p:cNvPr id="43019" name="Group 11"/>
          <p:cNvGrpSpPr>
            <a:grpSpLocks/>
          </p:cNvGrpSpPr>
          <p:nvPr/>
        </p:nvGrpSpPr>
        <p:grpSpPr bwMode="auto">
          <a:xfrm>
            <a:off x="3644900" y="4679950"/>
            <a:ext cx="1841500" cy="1136650"/>
            <a:chOff x="2296" y="3036"/>
            <a:chExt cx="1160" cy="716"/>
          </a:xfrm>
        </p:grpSpPr>
        <p:sp>
          <p:nvSpPr>
            <p:cNvPr id="43020" name="Line 12"/>
            <p:cNvSpPr>
              <a:spLocks noChangeShapeType="1"/>
            </p:cNvSpPr>
            <p:nvPr/>
          </p:nvSpPr>
          <p:spPr bwMode="auto">
            <a:xfrm>
              <a:off x="2880" y="3036"/>
              <a:ext cx="0" cy="368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ZA"/>
            </a:p>
          </p:txBody>
        </p:sp>
        <p:grpSp>
          <p:nvGrpSpPr>
            <p:cNvPr id="43021" name="Group 13"/>
            <p:cNvGrpSpPr>
              <a:grpSpLocks/>
            </p:cNvGrpSpPr>
            <p:nvPr/>
          </p:nvGrpSpPr>
          <p:grpSpPr bwMode="auto">
            <a:xfrm>
              <a:off x="2296" y="3416"/>
              <a:ext cx="1160" cy="336"/>
              <a:chOff x="2296" y="3456"/>
              <a:chExt cx="1160" cy="336"/>
            </a:xfrm>
          </p:grpSpPr>
          <p:sp>
            <p:nvSpPr>
              <p:cNvPr id="43022" name="Rectangle 14"/>
              <p:cNvSpPr>
                <a:spLocks noChangeArrowheads="1"/>
              </p:cNvSpPr>
              <p:nvPr/>
            </p:nvSpPr>
            <p:spPr bwMode="auto">
              <a:xfrm>
                <a:off x="2296" y="3456"/>
                <a:ext cx="1160" cy="336"/>
              </a:xfrm>
              <a:prstGeom prst="rect">
                <a:avLst/>
              </a:prstGeom>
              <a:solidFill>
                <a:srgbClr val="FED880"/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ZA"/>
              </a:p>
            </p:txBody>
          </p:sp>
          <p:sp>
            <p:nvSpPr>
              <p:cNvPr id="43023" name="Rectangle 15"/>
              <p:cNvSpPr>
                <a:spLocks noChangeArrowheads="1"/>
              </p:cNvSpPr>
              <p:nvPr/>
            </p:nvSpPr>
            <p:spPr bwMode="auto">
              <a:xfrm>
                <a:off x="2327" y="3481"/>
                <a:ext cx="1099" cy="28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ctr">
                  <a:lnSpc>
                    <a:spcPct val="85000"/>
                  </a:lnSpc>
                </a:pPr>
                <a:r>
                  <a:rPr lang="en-US" altLang="en-US" sz="1400" b="1"/>
                  <a:t>Master production schedule</a:t>
                </a:r>
              </a:p>
            </p:txBody>
          </p:sp>
        </p:grpSp>
      </p:grpSp>
      <p:grpSp>
        <p:nvGrpSpPr>
          <p:cNvPr id="43024" name="Group 16"/>
          <p:cNvGrpSpPr>
            <a:grpSpLocks/>
          </p:cNvGrpSpPr>
          <p:nvPr/>
        </p:nvGrpSpPr>
        <p:grpSpPr bwMode="auto">
          <a:xfrm>
            <a:off x="1339850" y="1562100"/>
            <a:ext cx="6488113" cy="3263900"/>
            <a:chOff x="844" y="1072"/>
            <a:chExt cx="4087" cy="2056"/>
          </a:xfrm>
        </p:grpSpPr>
        <p:sp>
          <p:nvSpPr>
            <p:cNvPr id="43025" name="Line 17"/>
            <p:cNvSpPr>
              <a:spLocks noChangeShapeType="1"/>
            </p:cNvSpPr>
            <p:nvPr/>
          </p:nvSpPr>
          <p:spPr bwMode="auto">
            <a:xfrm>
              <a:off x="1928" y="1536"/>
              <a:ext cx="664" cy="984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ZA"/>
            </a:p>
          </p:txBody>
        </p:sp>
        <p:sp>
          <p:nvSpPr>
            <p:cNvPr id="43026" name="Line 18"/>
            <p:cNvSpPr>
              <a:spLocks noChangeShapeType="1"/>
            </p:cNvSpPr>
            <p:nvPr/>
          </p:nvSpPr>
          <p:spPr bwMode="auto">
            <a:xfrm>
              <a:off x="2880" y="1544"/>
              <a:ext cx="0" cy="976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ZA"/>
            </a:p>
          </p:txBody>
        </p:sp>
        <p:sp>
          <p:nvSpPr>
            <p:cNvPr id="43027" name="Line 19"/>
            <p:cNvSpPr>
              <a:spLocks noChangeShapeType="1"/>
            </p:cNvSpPr>
            <p:nvPr/>
          </p:nvSpPr>
          <p:spPr bwMode="auto">
            <a:xfrm flipH="1">
              <a:off x="3464" y="2276"/>
              <a:ext cx="440" cy="256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ZA"/>
            </a:p>
          </p:txBody>
        </p:sp>
        <p:sp>
          <p:nvSpPr>
            <p:cNvPr id="43028" name="Line 20"/>
            <p:cNvSpPr>
              <a:spLocks noChangeShapeType="1"/>
            </p:cNvSpPr>
            <p:nvPr/>
          </p:nvSpPr>
          <p:spPr bwMode="auto">
            <a:xfrm flipH="1">
              <a:off x="3168" y="1520"/>
              <a:ext cx="688" cy="992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ZA"/>
            </a:p>
          </p:txBody>
        </p:sp>
        <p:sp>
          <p:nvSpPr>
            <p:cNvPr id="43029" name="Line 21"/>
            <p:cNvSpPr>
              <a:spLocks noChangeShapeType="1"/>
            </p:cNvSpPr>
            <p:nvPr/>
          </p:nvSpPr>
          <p:spPr bwMode="auto">
            <a:xfrm>
              <a:off x="1920" y="2824"/>
              <a:ext cx="372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ZA"/>
            </a:p>
          </p:txBody>
        </p:sp>
        <p:sp>
          <p:nvSpPr>
            <p:cNvPr id="43030" name="Line 22"/>
            <p:cNvSpPr>
              <a:spLocks noChangeShapeType="1"/>
            </p:cNvSpPr>
            <p:nvPr/>
          </p:nvSpPr>
          <p:spPr bwMode="auto">
            <a:xfrm>
              <a:off x="1904" y="2292"/>
              <a:ext cx="392" cy="232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ZA"/>
            </a:p>
          </p:txBody>
        </p:sp>
        <p:sp>
          <p:nvSpPr>
            <p:cNvPr id="43031" name="Line 23"/>
            <p:cNvSpPr>
              <a:spLocks noChangeShapeType="1"/>
            </p:cNvSpPr>
            <p:nvPr/>
          </p:nvSpPr>
          <p:spPr bwMode="auto">
            <a:xfrm flipH="1">
              <a:off x="3468" y="2812"/>
              <a:ext cx="372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ZA"/>
            </a:p>
          </p:txBody>
        </p:sp>
        <p:grpSp>
          <p:nvGrpSpPr>
            <p:cNvPr id="43032" name="Group 24"/>
            <p:cNvGrpSpPr>
              <a:grpSpLocks/>
            </p:cNvGrpSpPr>
            <p:nvPr/>
          </p:nvGrpSpPr>
          <p:grpSpPr bwMode="auto">
            <a:xfrm>
              <a:off x="844" y="2536"/>
              <a:ext cx="4087" cy="592"/>
              <a:chOff x="844" y="2560"/>
              <a:chExt cx="4087" cy="592"/>
            </a:xfrm>
          </p:grpSpPr>
          <p:grpSp>
            <p:nvGrpSpPr>
              <p:cNvPr id="43033" name="Group 25"/>
              <p:cNvGrpSpPr>
                <a:grpSpLocks/>
              </p:cNvGrpSpPr>
              <p:nvPr/>
            </p:nvGrpSpPr>
            <p:grpSpPr bwMode="auto">
              <a:xfrm>
                <a:off x="844" y="2560"/>
                <a:ext cx="1160" cy="592"/>
                <a:chOff x="840" y="2560"/>
                <a:chExt cx="1160" cy="592"/>
              </a:xfrm>
            </p:grpSpPr>
            <p:sp>
              <p:nvSpPr>
                <p:cNvPr id="43034" name="Rectangle 26"/>
                <p:cNvSpPr>
                  <a:spLocks noChangeArrowheads="1"/>
                </p:cNvSpPr>
                <p:nvPr/>
              </p:nvSpPr>
              <p:spPr bwMode="auto">
                <a:xfrm>
                  <a:off x="840" y="2560"/>
                  <a:ext cx="1160" cy="592"/>
                </a:xfrm>
                <a:prstGeom prst="rect">
                  <a:avLst/>
                </a:prstGeom>
                <a:solidFill>
                  <a:srgbClr val="92D2CA"/>
                </a:solid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ZA"/>
                </a:p>
              </p:txBody>
            </p:sp>
            <p:sp>
              <p:nvSpPr>
                <p:cNvPr id="43035" name="Rectangle 27"/>
                <p:cNvSpPr>
                  <a:spLocks noChangeArrowheads="1"/>
                </p:cNvSpPr>
                <p:nvPr/>
              </p:nvSpPr>
              <p:spPr bwMode="auto">
                <a:xfrm>
                  <a:off x="880" y="2592"/>
                  <a:ext cx="798" cy="51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tabLst>
                      <a:tab pos="101600" algn="l"/>
                    </a:tabLs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>
                    <a:tabLst>
                      <a:tab pos="101600" algn="l"/>
                    </a:tabLs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>
                    <a:tabLst>
                      <a:tab pos="101600" algn="l"/>
                    </a:tabLs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>
                    <a:tabLst>
                      <a:tab pos="101600" algn="l"/>
                    </a:tabLs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>
                    <a:tabLst>
                      <a:tab pos="101600" algn="l"/>
                    </a:tabLs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tabLst>
                      <a:tab pos="101600" algn="l"/>
                    </a:tabLs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tabLst>
                      <a:tab pos="101600" algn="l"/>
                    </a:tabLs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tabLst>
                      <a:tab pos="101600" algn="l"/>
                    </a:tabLs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tabLst>
                      <a:tab pos="101600" algn="l"/>
                    </a:tabLs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>
                    <a:lnSpc>
                      <a:spcPct val="85000"/>
                    </a:lnSpc>
                  </a:pPr>
                  <a:r>
                    <a:rPr lang="en-US" altLang="en-US" sz="1400" b="1"/>
                    <a:t>Management</a:t>
                  </a:r>
                </a:p>
                <a:p>
                  <a:pPr>
                    <a:lnSpc>
                      <a:spcPct val="85000"/>
                    </a:lnSpc>
                  </a:pPr>
                  <a:r>
                    <a:rPr lang="en-US" altLang="en-US" sz="1400" b="1"/>
                    <a:t>	Return on</a:t>
                  </a:r>
                </a:p>
                <a:p>
                  <a:pPr>
                    <a:lnSpc>
                      <a:spcPct val="85000"/>
                    </a:lnSpc>
                  </a:pPr>
                  <a:r>
                    <a:rPr lang="en-US" altLang="en-US" sz="1400" b="1"/>
                    <a:t>	investment</a:t>
                  </a:r>
                </a:p>
                <a:p>
                  <a:pPr>
                    <a:lnSpc>
                      <a:spcPct val="85000"/>
                    </a:lnSpc>
                  </a:pPr>
                  <a:r>
                    <a:rPr lang="en-US" altLang="en-US" sz="1400" b="1"/>
                    <a:t>	Capital</a:t>
                  </a:r>
                </a:p>
              </p:txBody>
            </p:sp>
          </p:grpSp>
          <p:grpSp>
            <p:nvGrpSpPr>
              <p:cNvPr id="43036" name="Group 28"/>
              <p:cNvGrpSpPr>
                <a:grpSpLocks/>
              </p:cNvGrpSpPr>
              <p:nvPr/>
            </p:nvGrpSpPr>
            <p:grpSpPr bwMode="auto">
              <a:xfrm>
                <a:off x="3771" y="2560"/>
                <a:ext cx="1160" cy="592"/>
                <a:chOff x="3776" y="2560"/>
                <a:chExt cx="1160" cy="592"/>
              </a:xfrm>
            </p:grpSpPr>
            <p:sp>
              <p:nvSpPr>
                <p:cNvPr id="43037" name="Rectangle 29"/>
                <p:cNvSpPr>
                  <a:spLocks noChangeArrowheads="1"/>
                </p:cNvSpPr>
                <p:nvPr/>
              </p:nvSpPr>
              <p:spPr bwMode="auto">
                <a:xfrm>
                  <a:off x="3776" y="2560"/>
                  <a:ext cx="1160" cy="592"/>
                </a:xfrm>
                <a:prstGeom prst="rect">
                  <a:avLst/>
                </a:prstGeom>
                <a:solidFill>
                  <a:srgbClr val="92D2CA"/>
                </a:solid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ZA"/>
                </a:p>
              </p:txBody>
            </p:sp>
            <p:sp>
              <p:nvSpPr>
                <p:cNvPr id="43038" name="Rectangle 30"/>
                <p:cNvSpPr>
                  <a:spLocks noChangeArrowheads="1"/>
                </p:cNvSpPr>
                <p:nvPr/>
              </p:nvSpPr>
              <p:spPr bwMode="auto">
                <a:xfrm>
                  <a:off x="3808" y="2592"/>
                  <a:ext cx="775" cy="4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tabLst>
                      <a:tab pos="101600" algn="l"/>
                    </a:tabLs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>
                    <a:tabLst>
                      <a:tab pos="101600" algn="l"/>
                    </a:tabLs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>
                    <a:tabLst>
                      <a:tab pos="101600" algn="l"/>
                    </a:tabLs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>
                    <a:tabLst>
                      <a:tab pos="101600" algn="l"/>
                    </a:tabLs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>
                    <a:tabLst>
                      <a:tab pos="101600" algn="l"/>
                    </a:tabLs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tabLst>
                      <a:tab pos="101600" algn="l"/>
                    </a:tabLs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tabLst>
                      <a:tab pos="101600" algn="l"/>
                    </a:tabLs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tabLst>
                      <a:tab pos="101600" algn="l"/>
                    </a:tabLs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tabLst>
                      <a:tab pos="101600" algn="l"/>
                    </a:tabLs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>
                    <a:lnSpc>
                      <a:spcPct val="85000"/>
                    </a:lnSpc>
                  </a:pPr>
                  <a:r>
                    <a:rPr lang="en-US" altLang="en-US" sz="1400" b="1"/>
                    <a:t>Engineering</a:t>
                  </a:r>
                </a:p>
                <a:p>
                  <a:pPr>
                    <a:lnSpc>
                      <a:spcPct val="85000"/>
                    </a:lnSpc>
                  </a:pPr>
                  <a:r>
                    <a:rPr lang="en-US" altLang="en-US" sz="1400" b="1"/>
                    <a:t>	Design</a:t>
                  </a:r>
                </a:p>
                <a:p>
                  <a:pPr>
                    <a:lnSpc>
                      <a:spcPct val="85000"/>
                    </a:lnSpc>
                  </a:pPr>
                  <a:r>
                    <a:rPr lang="en-US" altLang="en-US" sz="1400" b="1"/>
                    <a:t>	completion</a:t>
                  </a:r>
                </a:p>
              </p:txBody>
            </p:sp>
          </p:grpSp>
          <p:grpSp>
            <p:nvGrpSpPr>
              <p:cNvPr id="43039" name="Group 31"/>
              <p:cNvGrpSpPr>
                <a:grpSpLocks/>
              </p:cNvGrpSpPr>
              <p:nvPr/>
            </p:nvGrpSpPr>
            <p:grpSpPr bwMode="auto">
              <a:xfrm>
                <a:off x="2300" y="2560"/>
                <a:ext cx="1160" cy="592"/>
                <a:chOff x="2300" y="2560"/>
                <a:chExt cx="1160" cy="592"/>
              </a:xfrm>
            </p:grpSpPr>
            <p:sp>
              <p:nvSpPr>
                <p:cNvPr id="43040" name="Rectangle 32"/>
                <p:cNvSpPr>
                  <a:spLocks noChangeArrowheads="1"/>
                </p:cNvSpPr>
                <p:nvPr/>
              </p:nvSpPr>
              <p:spPr bwMode="auto">
                <a:xfrm>
                  <a:off x="2300" y="2560"/>
                  <a:ext cx="1160" cy="592"/>
                </a:xfrm>
                <a:prstGeom prst="rect">
                  <a:avLst/>
                </a:prstGeom>
                <a:solidFill>
                  <a:srgbClr val="92D2CA"/>
                </a:solid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ZA"/>
                </a:p>
              </p:txBody>
            </p:sp>
            <p:sp>
              <p:nvSpPr>
                <p:cNvPr id="43041" name="Rectangle 33"/>
                <p:cNvSpPr>
                  <a:spLocks noChangeArrowheads="1"/>
                </p:cNvSpPr>
                <p:nvPr/>
              </p:nvSpPr>
              <p:spPr bwMode="auto">
                <a:xfrm>
                  <a:off x="2485" y="2656"/>
                  <a:ext cx="789" cy="4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 algn="ctr">
                    <a:lnSpc>
                      <a:spcPct val="85000"/>
                    </a:lnSpc>
                  </a:pPr>
                  <a:r>
                    <a:rPr lang="en-US" altLang="en-US" sz="1400" b="1"/>
                    <a:t>Aggregate production plan</a:t>
                  </a:r>
                </a:p>
              </p:txBody>
            </p:sp>
          </p:grpSp>
        </p:grpSp>
        <p:grpSp>
          <p:nvGrpSpPr>
            <p:cNvPr id="43042" name="Group 34"/>
            <p:cNvGrpSpPr>
              <a:grpSpLocks/>
            </p:cNvGrpSpPr>
            <p:nvPr/>
          </p:nvGrpSpPr>
          <p:grpSpPr bwMode="auto">
            <a:xfrm>
              <a:off x="844" y="1804"/>
              <a:ext cx="4087" cy="592"/>
              <a:chOff x="844" y="1864"/>
              <a:chExt cx="4087" cy="592"/>
            </a:xfrm>
          </p:grpSpPr>
          <p:grpSp>
            <p:nvGrpSpPr>
              <p:cNvPr id="43043" name="Group 35"/>
              <p:cNvGrpSpPr>
                <a:grpSpLocks/>
              </p:cNvGrpSpPr>
              <p:nvPr/>
            </p:nvGrpSpPr>
            <p:grpSpPr bwMode="auto">
              <a:xfrm>
                <a:off x="844" y="1864"/>
                <a:ext cx="1160" cy="592"/>
                <a:chOff x="848" y="1864"/>
                <a:chExt cx="1160" cy="592"/>
              </a:xfrm>
            </p:grpSpPr>
            <p:sp>
              <p:nvSpPr>
                <p:cNvPr id="43044" name="Rectangle 36"/>
                <p:cNvSpPr>
                  <a:spLocks noChangeArrowheads="1"/>
                </p:cNvSpPr>
                <p:nvPr/>
              </p:nvSpPr>
              <p:spPr bwMode="auto">
                <a:xfrm>
                  <a:off x="848" y="1864"/>
                  <a:ext cx="1160" cy="592"/>
                </a:xfrm>
                <a:prstGeom prst="rect">
                  <a:avLst/>
                </a:prstGeom>
                <a:solidFill>
                  <a:srgbClr val="92D2CA"/>
                </a:solid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ZA"/>
                </a:p>
              </p:txBody>
            </p:sp>
            <p:sp>
              <p:nvSpPr>
                <p:cNvPr id="43045" name="Rectangle 37"/>
                <p:cNvSpPr>
                  <a:spLocks noChangeArrowheads="1"/>
                </p:cNvSpPr>
                <p:nvPr/>
              </p:nvSpPr>
              <p:spPr bwMode="auto">
                <a:xfrm>
                  <a:off x="888" y="1898"/>
                  <a:ext cx="857" cy="4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tabLst>
                      <a:tab pos="101600" algn="l"/>
                    </a:tabLs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>
                    <a:tabLst>
                      <a:tab pos="101600" algn="l"/>
                    </a:tabLs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>
                    <a:tabLst>
                      <a:tab pos="101600" algn="l"/>
                    </a:tabLs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>
                    <a:tabLst>
                      <a:tab pos="101600" algn="l"/>
                    </a:tabLs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>
                    <a:tabLst>
                      <a:tab pos="101600" algn="l"/>
                    </a:tabLs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tabLst>
                      <a:tab pos="101600" algn="l"/>
                    </a:tabLs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tabLst>
                      <a:tab pos="101600" algn="l"/>
                    </a:tabLs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tabLst>
                      <a:tab pos="101600" algn="l"/>
                    </a:tabLs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tabLst>
                      <a:tab pos="101600" algn="l"/>
                    </a:tabLs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>
                    <a:lnSpc>
                      <a:spcPct val="85000"/>
                    </a:lnSpc>
                  </a:pPr>
                  <a:r>
                    <a:rPr lang="en-US" altLang="en-US" sz="1400" b="1"/>
                    <a:t>Procurement</a:t>
                  </a:r>
                </a:p>
                <a:p>
                  <a:pPr>
                    <a:lnSpc>
                      <a:spcPct val="85000"/>
                    </a:lnSpc>
                  </a:pPr>
                  <a:r>
                    <a:rPr lang="en-US" altLang="en-US" sz="1400" b="1"/>
                    <a:t>	Supplier</a:t>
                  </a:r>
                </a:p>
                <a:p>
                  <a:pPr>
                    <a:lnSpc>
                      <a:spcPct val="85000"/>
                    </a:lnSpc>
                  </a:pPr>
                  <a:r>
                    <a:rPr lang="en-US" altLang="en-US" sz="1400" b="1"/>
                    <a:t>	performance</a:t>
                  </a:r>
                </a:p>
              </p:txBody>
            </p:sp>
          </p:grpSp>
          <p:grpSp>
            <p:nvGrpSpPr>
              <p:cNvPr id="43046" name="Group 38"/>
              <p:cNvGrpSpPr>
                <a:grpSpLocks/>
              </p:cNvGrpSpPr>
              <p:nvPr/>
            </p:nvGrpSpPr>
            <p:grpSpPr bwMode="auto">
              <a:xfrm>
                <a:off x="3771" y="1864"/>
                <a:ext cx="1160" cy="592"/>
                <a:chOff x="3766" y="1864"/>
                <a:chExt cx="1160" cy="592"/>
              </a:xfrm>
            </p:grpSpPr>
            <p:sp>
              <p:nvSpPr>
                <p:cNvPr id="43047" name="Rectangle 39"/>
                <p:cNvSpPr>
                  <a:spLocks noChangeArrowheads="1"/>
                </p:cNvSpPr>
                <p:nvPr/>
              </p:nvSpPr>
              <p:spPr bwMode="auto">
                <a:xfrm>
                  <a:off x="3766" y="1864"/>
                  <a:ext cx="1160" cy="592"/>
                </a:xfrm>
                <a:prstGeom prst="rect">
                  <a:avLst/>
                </a:prstGeom>
                <a:solidFill>
                  <a:srgbClr val="92D2CA"/>
                </a:solid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ZA"/>
                </a:p>
              </p:txBody>
            </p:sp>
            <p:sp>
              <p:nvSpPr>
                <p:cNvPr id="43048" name="Rectangle 40"/>
                <p:cNvSpPr>
                  <a:spLocks noChangeArrowheads="1"/>
                </p:cNvSpPr>
                <p:nvPr/>
              </p:nvSpPr>
              <p:spPr bwMode="auto">
                <a:xfrm>
                  <a:off x="3806" y="1898"/>
                  <a:ext cx="1060" cy="4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tabLst>
                      <a:tab pos="101600" algn="l"/>
                    </a:tabLs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>
                    <a:tabLst>
                      <a:tab pos="101600" algn="l"/>
                    </a:tabLs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>
                    <a:tabLst>
                      <a:tab pos="101600" algn="l"/>
                    </a:tabLs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>
                    <a:tabLst>
                      <a:tab pos="101600" algn="l"/>
                    </a:tabLs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>
                    <a:tabLst>
                      <a:tab pos="101600" algn="l"/>
                    </a:tabLs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tabLst>
                      <a:tab pos="101600" algn="l"/>
                    </a:tabLs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tabLst>
                      <a:tab pos="101600" algn="l"/>
                    </a:tabLs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tabLst>
                      <a:tab pos="101600" algn="l"/>
                    </a:tabLs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tabLst>
                      <a:tab pos="101600" algn="l"/>
                    </a:tabLs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>
                    <a:lnSpc>
                      <a:spcPct val="85000"/>
                    </a:lnSpc>
                  </a:pPr>
                  <a:r>
                    <a:rPr lang="en-US" altLang="en-US" sz="1400" b="1"/>
                    <a:t>Human resources</a:t>
                  </a:r>
                </a:p>
                <a:p>
                  <a:pPr>
                    <a:lnSpc>
                      <a:spcPct val="85000"/>
                    </a:lnSpc>
                  </a:pPr>
                  <a:r>
                    <a:rPr lang="en-US" altLang="en-US" sz="1400" b="1"/>
                    <a:t>	Manpower</a:t>
                  </a:r>
                </a:p>
                <a:p>
                  <a:pPr>
                    <a:lnSpc>
                      <a:spcPct val="85000"/>
                    </a:lnSpc>
                  </a:pPr>
                  <a:r>
                    <a:rPr lang="en-US" altLang="en-US" sz="1400" b="1"/>
                    <a:t>	planning</a:t>
                  </a:r>
                </a:p>
              </p:txBody>
            </p:sp>
          </p:grpSp>
        </p:grpSp>
        <p:grpSp>
          <p:nvGrpSpPr>
            <p:cNvPr id="43049" name="Group 41"/>
            <p:cNvGrpSpPr>
              <a:grpSpLocks/>
            </p:cNvGrpSpPr>
            <p:nvPr/>
          </p:nvGrpSpPr>
          <p:grpSpPr bwMode="auto">
            <a:xfrm>
              <a:off x="844" y="1072"/>
              <a:ext cx="4087" cy="592"/>
              <a:chOff x="844" y="1096"/>
              <a:chExt cx="4087" cy="592"/>
            </a:xfrm>
          </p:grpSpPr>
          <p:grpSp>
            <p:nvGrpSpPr>
              <p:cNvPr id="43050" name="Group 42"/>
              <p:cNvGrpSpPr>
                <a:grpSpLocks/>
              </p:cNvGrpSpPr>
              <p:nvPr/>
            </p:nvGrpSpPr>
            <p:grpSpPr bwMode="auto">
              <a:xfrm>
                <a:off x="844" y="1096"/>
                <a:ext cx="1160" cy="592"/>
                <a:chOff x="840" y="1096"/>
                <a:chExt cx="1160" cy="592"/>
              </a:xfrm>
            </p:grpSpPr>
            <p:sp>
              <p:nvSpPr>
                <p:cNvPr id="43051" name="Rectangle 43"/>
                <p:cNvSpPr>
                  <a:spLocks noChangeArrowheads="1"/>
                </p:cNvSpPr>
                <p:nvPr/>
              </p:nvSpPr>
              <p:spPr bwMode="auto">
                <a:xfrm>
                  <a:off x="840" y="1096"/>
                  <a:ext cx="1160" cy="592"/>
                </a:xfrm>
                <a:prstGeom prst="rect">
                  <a:avLst/>
                </a:prstGeom>
                <a:solidFill>
                  <a:srgbClr val="92D2CA"/>
                </a:solid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ZA"/>
                </a:p>
              </p:txBody>
            </p:sp>
            <p:sp>
              <p:nvSpPr>
                <p:cNvPr id="43052" name="Rectangle 44"/>
                <p:cNvSpPr>
                  <a:spLocks noChangeArrowheads="1"/>
                </p:cNvSpPr>
                <p:nvPr/>
              </p:nvSpPr>
              <p:spPr bwMode="auto">
                <a:xfrm>
                  <a:off x="880" y="1135"/>
                  <a:ext cx="705" cy="4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tabLst>
                      <a:tab pos="101600" algn="l"/>
                    </a:tabLs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>
                    <a:tabLst>
                      <a:tab pos="101600" algn="l"/>
                    </a:tabLs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>
                    <a:tabLst>
                      <a:tab pos="101600" algn="l"/>
                    </a:tabLs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>
                    <a:tabLst>
                      <a:tab pos="101600" algn="l"/>
                    </a:tabLs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>
                    <a:tabLst>
                      <a:tab pos="101600" algn="l"/>
                    </a:tabLs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tabLst>
                      <a:tab pos="101600" algn="l"/>
                    </a:tabLs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tabLst>
                      <a:tab pos="101600" algn="l"/>
                    </a:tabLs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tabLst>
                      <a:tab pos="101600" algn="l"/>
                    </a:tabLs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tabLst>
                      <a:tab pos="101600" algn="l"/>
                    </a:tabLs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>
                    <a:lnSpc>
                      <a:spcPct val="85000"/>
                    </a:lnSpc>
                  </a:pPr>
                  <a:r>
                    <a:rPr lang="en-US" altLang="en-US" sz="1400" b="1"/>
                    <a:t>Production</a:t>
                  </a:r>
                </a:p>
                <a:p>
                  <a:pPr>
                    <a:lnSpc>
                      <a:spcPct val="85000"/>
                    </a:lnSpc>
                  </a:pPr>
                  <a:r>
                    <a:rPr lang="en-US" altLang="en-US" sz="1400" b="1"/>
                    <a:t>	Capacity</a:t>
                  </a:r>
                </a:p>
                <a:p>
                  <a:pPr>
                    <a:lnSpc>
                      <a:spcPct val="85000"/>
                    </a:lnSpc>
                  </a:pPr>
                  <a:r>
                    <a:rPr lang="en-US" altLang="en-US" sz="1400" b="1"/>
                    <a:t>	Inventory</a:t>
                  </a:r>
                </a:p>
              </p:txBody>
            </p:sp>
          </p:grpSp>
          <p:grpSp>
            <p:nvGrpSpPr>
              <p:cNvPr id="43053" name="Group 45"/>
              <p:cNvGrpSpPr>
                <a:grpSpLocks/>
              </p:cNvGrpSpPr>
              <p:nvPr/>
            </p:nvGrpSpPr>
            <p:grpSpPr bwMode="auto">
              <a:xfrm>
                <a:off x="2300" y="1096"/>
                <a:ext cx="1160" cy="592"/>
                <a:chOff x="2300" y="1096"/>
                <a:chExt cx="1160" cy="592"/>
              </a:xfrm>
            </p:grpSpPr>
            <p:sp>
              <p:nvSpPr>
                <p:cNvPr id="43054" name="Rectangle 46"/>
                <p:cNvSpPr>
                  <a:spLocks noChangeArrowheads="1"/>
                </p:cNvSpPr>
                <p:nvPr/>
              </p:nvSpPr>
              <p:spPr bwMode="auto">
                <a:xfrm>
                  <a:off x="2300" y="1096"/>
                  <a:ext cx="1160" cy="592"/>
                </a:xfrm>
                <a:prstGeom prst="rect">
                  <a:avLst/>
                </a:prstGeom>
                <a:solidFill>
                  <a:srgbClr val="92D2CA"/>
                </a:solid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ZA"/>
                </a:p>
              </p:txBody>
            </p:sp>
            <p:sp>
              <p:nvSpPr>
                <p:cNvPr id="43055" name="Rectangle 47"/>
                <p:cNvSpPr>
                  <a:spLocks noChangeArrowheads="1"/>
                </p:cNvSpPr>
                <p:nvPr/>
              </p:nvSpPr>
              <p:spPr bwMode="auto">
                <a:xfrm>
                  <a:off x="2340" y="1135"/>
                  <a:ext cx="913" cy="4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>
                    <a:tabLst>
                      <a:tab pos="101600" algn="l"/>
                    </a:tabLs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>
                    <a:tabLst>
                      <a:tab pos="101600" algn="l"/>
                    </a:tabLs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>
                    <a:tabLst>
                      <a:tab pos="101600" algn="l"/>
                    </a:tabLs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>
                    <a:tabLst>
                      <a:tab pos="101600" algn="l"/>
                    </a:tabLs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>
                    <a:tabLst>
                      <a:tab pos="101600" algn="l"/>
                    </a:tabLs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tabLst>
                      <a:tab pos="101600" algn="l"/>
                    </a:tabLs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tabLst>
                      <a:tab pos="101600" algn="l"/>
                    </a:tabLs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tabLst>
                      <a:tab pos="101600" algn="l"/>
                    </a:tabLs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tabLst>
                      <a:tab pos="101600" algn="l"/>
                    </a:tabLs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>
                    <a:lnSpc>
                      <a:spcPct val="85000"/>
                    </a:lnSpc>
                  </a:pPr>
                  <a:r>
                    <a:rPr lang="en-US" altLang="en-US" sz="1400" b="1"/>
                    <a:t>Marketing</a:t>
                  </a:r>
                </a:p>
                <a:p>
                  <a:pPr>
                    <a:lnSpc>
                      <a:spcPct val="85000"/>
                    </a:lnSpc>
                  </a:pPr>
                  <a:r>
                    <a:rPr lang="en-US" altLang="en-US" sz="1400" b="1"/>
                    <a:t>	Customer</a:t>
                  </a:r>
                </a:p>
                <a:p>
                  <a:pPr>
                    <a:lnSpc>
                      <a:spcPct val="85000"/>
                    </a:lnSpc>
                  </a:pPr>
                  <a:r>
                    <a:rPr lang="en-US" altLang="en-US" sz="1400" b="1"/>
                    <a:t>	demand</a:t>
                  </a:r>
                </a:p>
              </p:txBody>
            </p:sp>
          </p:grpSp>
          <p:grpSp>
            <p:nvGrpSpPr>
              <p:cNvPr id="43056" name="Group 48"/>
              <p:cNvGrpSpPr>
                <a:grpSpLocks/>
              </p:cNvGrpSpPr>
              <p:nvPr/>
            </p:nvGrpSpPr>
            <p:grpSpPr bwMode="auto">
              <a:xfrm>
                <a:off x="3771" y="1096"/>
                <a:ext cx="1160" cy="592"/>
                <a:chOff x="3776" y="1096"/>
                <a:chExt cx="1160" cy="592"/>
              </a:xfrm>
            </p:grpSpPr>
            <p:sp>
              <p:nvSpPr>
                <p:cNvPr id="43057" name="Rectangle 49"/>
                <p:cNvSpPr>
                  <a:spLocks noChangeArrowheads="1"/>
                </p:cNvSpPr>
                <p:nvPr/>
              </p:nvSpPr>
              <p:spPr bwMode="auto">
                <a:xfrm>
                  <a:off x="3776" y="1096"/>
                  <a:ext cx="1160" cy="592"/>
                </a:xfrm>
                <a:prstGeom prst="rect">
                  <a:avLst/>
                </a:prstGeom>
                <a:solidFill>
                  <a:srgbClr val="92D2CA"/>
                </a:solid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ZA"/>
                </a:p>
              </p:txBody>
            </p:sp>
            <p:sp>
              <p:nvSpPr>
                <p:cNvPr id="43058" name="Rectangle 50"/>
                <p:cNvSpPr>
                  <a:spLocks noChangeArrowheads="1"/>
                </p:cNvSpPr>
                <p:nvPr/>
              </p:nvSpPr>
              <p:spPr bwMode="auto">
                <a:xfrm>
                  <a:off x="3816" y="1135"/>
                  <a:ext cx="707" cy="28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tabLst>
                      <a:tab pos="101600" algn="l"/>
                    </a:tabLs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>
                    <a:tabLst>
                      <a:tab pos="101600" algn="l"/>
                    </a:tabLs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>
                    <a:tabLst>
                      <a:tab pos="101600" algn="l"/>
                    </a:tabLs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>
                    <a:tabLst>
                      <a:tab pos="101600" algn="l"/>
                    </a:tabLs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>
                    <a:tabLst>
                      <a:tab pos="101600" algn="l"/>
                    </a:tabLs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tabLst>
                      <a:tab pos="101600" algn="l"/>
                    </a:tabLs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tabLst>
                      <a:tab pos="101600" algn="l"/>
                    </a:tabLs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tabLst>
                      <a:tab pos="101600" algn="l"/>
                    </a:tabLs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tabLst>
                      <a:tab pos="101600" algn="l"/>
                    </a:tabLs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>
                    <a:lnSpc>
                      <a:spcPct val="85000"/>
                    </a:lnSpc>
                  </a:pPr>
                  <a:r>
                    <a:rPr lang="en-US" altLang="en-US" sz="1400" b="1"/>
                    <a:t>Finance</a:t>
                  </a:r>
                </a:p>
                <a:p>
                  <a:pPr>
                    <a:lnSpc>
                      <a:spcPct val="85000"/>
                    </a:lnSpc>
                  </a:pPr>
                  <a:r>
                    <a:rPr lang="en-US" altLang="en-US" sz="1400" b="1"/>
                    <a:t>	Cash flow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686931777"/>
      </p:ext>
    </p:extLst>
  </p:cSld>
  <p:clrMapOvr>
    <a:masterClrMapping/>
  </p:clrMapOvr>
  <p:transition>
    <p:pull dir="l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72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30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30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30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7" dur="500"/>
                                        <p:tgtEl>
                                          <p:spTgt spid="43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9" presetID="4" presetClass="entr" presetSubtype="16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1" dur="500"/>
                                        <p:tgtEl>
                                          <p:spTgt spid="43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2" presetClass="entr" presetSubtype="1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430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27" presetID="4" presetClass="entr" presetSubtype="32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9" dur="500"/>
                                        <p:tgtEl>
                                          <p:spTgt spid="430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060" grpId="0" animBg="1"/>
      <p:bldP spid="43013" grpId="0" autoUpdateAnimBg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9" name="Rectangle 3"/>
          <p:cNvSpPr>
            <a:spLocks noGrp="1" noChangeArrowheads="1"/>
          </p:cNvSpPr>
          <p:nvPr>
            <p:ph type="title"/>
          </p:nvPr>
        </p:nvSpPr>
        <p:spPr>
          <a:xfrm>
            <a:off x="685800" y="368300"/>
            <a:ext cx="7772400" cy="9271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2FFF74"/>
                </a:solidFill>
              </a14:hiddenFill>
            </a:ext>
          </a:extLst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altLang="en-US"/>
              <a:t>The Planning Process</a:t>
            </a:r>
          </a:p>
        </p:txBody>
      </p:sp>
      <p:sp>
        <p:nvSpPr>
          <p:cNvPr id="61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altLang="en-US"/>
              <a:t>© 2011 Pearson Education</a:t>
            </a:r>
            <a:endParaRPr lang="en-US" altLang="en-US"/>
          </a:p>
        </p:txBody>
      </p:sp>
      <p:pic>
        <p:nvPicPr>
          <p:cNvPr id="45117" name="Picture 6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5213" y="1154113"/>
            <a:ext cx="4583112" cy="5199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5060" name="Rectangle 4"/>
          <p:cNvSpPr>
            <a:spLocks noChangeArrowheads="1"/>
          </p:cNvSpPr>
          <p:nvPr/>
        </p:nvSpPr>
        <p:spPr bwMode="auto">
          <a:xfrm>
            <a:off x="901700" y="1363663"/>
            <a:ext cx="7340600" cy="4800600"/>
          </a:xfrm>
          <a:prstGeom prst="rect">
            <a:avLst/>
          </a:prstGeom>
          <a:solidFill>
            <a:srgbClr val="CFB0FF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ZA"/>
          </a:p>
        </p:txBody>
      </p:sp>
      <p:sp>
        <p:nvSpPr>
          <p:cNvPr id="45061" name="Rectangle 5"/>
          <p:cNvSpPr>
            <a:spLocks noChangeArrowheads="1"/>
          </p:cNvSpPr>
          <p:nvPr/>
        </p:nvSpPr>
        <p:spPr bwMode="auto">
          <a:xfrm>
            <a:off x="7070725" y="6283325"/>
            <a:ext cx="12573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600" b="1"/>
              <a:t>Figure 14.1</a:t>
            </a:r>
          </a:p>
        </p:txBody>
      </p:sp>
      <p:grpSp>
        <p:nvGrpSpPr>
          <p:cNvPr id="45062" name="Group 6"/>
          <p:cNvGrpSpPr>
            <a:grpSpLocks/>
          </p:cNvGrpSpPr>
          <p:nvPr/>
        </p:nvGrpSpPr>
        <p:grpSpPr bwMode="auto">
          <a:xfrm>
            <a:off x="5422900" y="3409950"/>
            <a:ext cx="1212850" cy="1582738"/>
            <a:chOff x="3416" y="2236"/>
            <a:chExt cx="764" cy="997"/>
          </a:xfrm>
        </p:grpSpPr>
        <p:sp>
          <p:nvSpPr>
            <p:cNvPr id="45063" name="Line 7"/>
            <p:cNvSpPr>
              <a:spLocks noChangeShapeType="1"/>
            </p:cNvSpPr>
            <p:nvPr/>
          </p:nvSpPr>
          <p:spPr bwMode="auto">
            <a:xfrm>
              <a:off x="3416" y="3233"/>
              <a:ext cx="372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ZA"/>
            </a:p>
          </p:txBody>
        </p:sp>
        <p:sp>
          <p:nvSpPr>
            <p:cNvPr id="45064" name="Rectangle 8"/>
            <p:cNvSpPr>
              <a:spLocks noChangeArrowheads="1"/>
            </p:cNvSpPr>
            <p:nvPr/>
          </p:nvSpPr>
          <p:spPr bwMode="auto">
            <a:xfrm>
              <a:off x="3446" y="2551"/>
              <a:ext cx="734" cy="4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lnSpc>
                  <a:spcPct val="85000"/>
                </a:lnSpc>
              </a:pPr>
              <a:r>
                <a:rPr lang="en-US" altLang="en-US" sz="1400" b="1"/>
                <a:t>Is capacity plan being met?</a:t>
              </a:r>
            </a:p>
          </p:txBody>
        </p:sp>
        <p:sp>
          <p:nvSpPr>
            <p:cNvPr id="45065" name="Freeform 9"/>
            <p:cNvSpPr>
              <a:spLocks/>
            </p:cNvSpPr>
            <p:nvPr/>
          </p:nvSpPr>
          <p:spPr bwMode="auto">
            <a:xfrm>
              <a:off x="3464" y="2236"/>
              <a:ext cx="716" cy="996"/>
            </a:xfrm>
            <a:custGeom>
              <a:avLst/>
              <a:gdLst>
                <a:gd name="T0" fmla="*/ 389 w 716"/>
                <a:gd name="T1" fmla="*/ 996 h 996"/>
                <a:gd name="T2" fmla="*/ 716 w 716"/>
                <a:gd name="T3" fmla="*/ 996 h 996"/>
                <a:gd name="T4" fmla="*/ 716 w 716"/>
                <a:gd name="T5" fmla="*/ 4 h 996"/>
                <a:gd name="T6" fmla="*/ 0 w 716"/>
                <a:gd name="T7" fmla="*/ 0 h 9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16" h="996">
                  <a:moveTo>
                    <a:pt x="389" y="996"/>
                  </a:moveTo>
                  <a:lnTo>
                    <a:pt x="716" y="996"/>
                  </a:lnTo>
                  <a:lnTo>
                    <a:pt x="716" y="4"/>
                  </a:lnTo>
                  <a:lnTo>
                    <a:pt x="0" y="0"/>
                  </a:lnTo>
                </a:path>
              </a:pathLst>
            </a:custGeom>
            <a:noFill/>
            <a:ln w="57150" cmpd="sng">
              <a:solidFill>
                <a:schemeClr val="tx1"/>
              </a:solidFill>
              <a:round/>
              <a:headEnd/>
              <a:tailEnd type="triangl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ZA"/>
            </a:p>
          </p:txBody>
        </p:sp>
      </p:grpSp>
      <p:grpSp>
        <p:nvGrpSpPr>
          <p:cNvPr id="45066" name="Group 10"/>
          <p:cNvGrpSpPr>
            <a:grpSpLocks/>
          </p:cNvGrpSpPr>
          <p:nvPr/>
        </p:nvGrpSpPr>
        <p:grpSpPr bwMode="auto">
          <a:xfrm>
            <a:off x="5422900" y="2736850"/>
            <a:ext cx="2667000" cy="3048000"/>
            <a:chOff x="3416" y="1812"/>
            <a:chExt cx="1680" cy="1920"/>
          </a:xfrm>
        </p:grpSpPr>
        <p:sp>
          <p:nvSpPr>
            <p:cNvPr id="45067" name="Line 11"/>
            <p:cNvSpPr>
              <a:spLocks noChangeShapeType="1"/>
            </p:cNvSpPr>
            <p:nvPr/>
          </p:nvSpPr>
          <p:spPr bwMode="auto">
            <a:xfrm>
              <a:off x="3416" y="3730"/>
              <a:ext cx="372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ZA"/>
            </a:p>
          </p:txBody>
        </p:sp>
        <p:grpSp>
          <p:nvGrpSpPr>
            <p:cNvPr id="45068" name="Group 12"/>
            <p:cNvGrpSpPr>
              <a:grpSpLocks/>
            </p:cNvGrpSpPr>
            <p:nvPr/>
          </p:nvGrpSpPr>
          <p:grpSpPr bwMode="auto">
            <a:xfrm>
              <a:off x="3464" y="1812"/>
              <a:ext cx="1632" cy="1920"/>
              <a:chOff x="3464" y="1812"/>
              <a:chExt cx="1632" cy="1920"/>
            </a:xfrm>
          </p:grpSpPr>
          <p:sp>
            <p:nvSpPr>
              <p:cNvPr id="45069" name="Rectangle 13"/>
              <p:cNvSpPr>
                <a:spLocks noChangeArrowheads="1"/>
              </p:cNvSpPr>
              <p:nvPr/>
            </p:nvSpPr>
            <p:spPr bwMode="auto">
              <a:xfrm>
                <a:off x="4334" y="2551"/>
                <a:ext cx="762" cy="4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ctr">
                  <a:lnSpc>
                    <a:spcPct val="85000"/>
                  </a:lnSpc>
                </a:pPr>
                <a:r>
                  <a:rPr lang="en-US" altLang="en-US" sz="1400" b="1"/>
                  <a:t>Is execution meeting the plan?</a:t>
                </a:r>
              </a:p>
            </p:txBody>
          </p:sp>
          <p:sp>
            <p:nvSpPr>
              <p:cNvPr id="45070" name="Freeform 14"/>
              <p:cNvSpPr>
                <a:spLocks/>
              </p:cNvSpPr>
              <p:nvPr/>
            </p:nvSpPr>
            <p:spPr bwMode="auto">
              <a:xfrm>
                <a:off x="3464" y="1812"/>
                <a:ext cx="796" cy="1920"/>
              </a:xfrm>
              <a:custGeom>
                <a:avLst/>
                <a:gdLst>
                  <a:gd name="T0" fmla="*/ 389 w 796"/>
                  <a:gd name="T1" fmla="*/ 1920 h 1920"/>
                  <a:gd name="T2" fmla="*/ 796 w 796"/>
                  <a:gd name="T3" fmla="*/ 1920 h 1920"/>
                  <a:gd name="T4" fmla="*/ 796 w 796"/>
                  <a:gd name="T5" fmla="*/ 0 h 1920"/>
                  <a:gd name="T6" fmla="*/ 0 w 796"/>
                  <a:gd name="T7" fmla="*/ 0 h 19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96" h="1920">
                    <a:moveTo>
                      <a:pt x="389" y="1920"/>
                    </a:moveTo>
                    <a:lnTo>
                      <a:pt x="796" y="1920"/>
                    </a:lnTo>
                    <a:lnTo>
                      <a:pt x="796" y="0"/>
                    </a:lnTo>
                    <a:lnTo>
                      <a:pt x="0" y="0"/>
                    </a:lnTo>
                  </a:path>
                </a:pathLst>
              </a:custGeom>
              <a:noFill/>
              <a:ln w="57150" cmpd="sng">
                <a:solidFill>
                  <a:schemeClr val="tx1"/>
                </a:solidFill>
                <a:round/>
                <a:headEnd/>
                <a:tailEnd type="triangl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ZA"/>
              </a:p>
            </p:txBody>
          </p:sp>
        </p:grpSp>
      </p:grpSp>
      <p:grpSp>
        <p:nvGrpSpPr>
          <p:cNvPr id="45071" name="Group 15"/>
          <p:cNvGrpSpPr>
            <a:grpSpLocks/>
          </p:cNvGrpSpPr>
          <p:nvPr/>
        </p:nvGrpSpPr>
        <p:grpSpPr bwMode="auto">
          <a:xfrm>
            <a:off x="5422900" y="1852613"/>
            <a:ext cx="2641600" cy="815975"/>
            <a:chOff x="3416" y="1255"/>
            <a:chExt cx="1664" cy="514"/>
          </a:xfrm>
        </p:grpSpPr>
        <p:sp>
          <p:nvSpPr>
            <p:cNvPr id="45072" name="Line 16"/>
            <p:cNvSpPr>
              <a:spLocks noChangeShapeType="1"/>
            </p:cNvSpPr>
            <p:nvPr/>
          </p:nvSpPr>
          <p:spPr bwMode="auto">
            <a:xfrm>
              <a:off x="3416" y="1688"/>
              <a:ext cx="372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ZA"/>
            </a:p>
          </p:txBody>
        </p:sp>
        <p:sp>
          <p:nvSpPr>
            <p:cNvPr id="45073" name="Rectangle 17"/>
            <p:cNvSpPr>
              <a:spLocks noChangeArrowheads="1"/>
            </p:cNvSpPr>
            <p:nvPr/>
          </p:nvSpPr>
          <p:spPr bwMode="auto">
            <a:xfrm>
              <a:off x="4350" y="1255"/>
              <a:ext cx="730" cy="51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lnSpc>
                  <a:spcPct val="85000"/>
                </a:lnSpc>
              </a:pPr>
              <a:r>
                <a:rPr lang="en-US" altLang="en-US" sz="1400" b="1"/>
                <a:t>Change master production schedule?</a:t>
              </a:r>
            </a:p>
          </p:txBody>
        </p:sp>
        <p:sp>
          <p:nvSpPr>
            <p:cNvPr id="45074" name="Freeform 18"/>
            <p:cNvSpPr>
              <a:spLocks/>
            </p:cNvSpPr>
            <p:nvPr/>
          </p:nvSpPr>
          <p:spPr bwMode="auto">
            <a:xfrm>
              <a:off x="3464" y="1340"/>
              <a:ext cx="796" cy="348"/>
            </a:xfrm>
            <a:custGeom>
              <a:avLst/>
              <a:gdLst>
                <a:gd name="T0" fmla="*/ 389 w 796"/>
                <a:gd name="T1" fmla="*/ 1920 h 1920"/>
                <a:gd name="T2" fmla="*/ 796 w 796"/>
                <a:gd name="T3" fmla="*/ 1920 h 1920"/>
                <a:gd name="T4" fmla="*/ 796 w 796"/>
                <a:gd name="T5" fmla="*/ 0 h 1920"/>
                <a:gd name="T6" fmla="*/ 0 w 796"/>
                <a:gd name="T7" fmla="*/ 0 h 19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96" h="1920">
                  <a:moveTo>
                    <a:pt x="389" y="1920"/>
                  </a:moveTo>
                  <a:lnTo>
                    <a:pt x="796" y="1920"/>
                  </a:lnTo>
                  <a:lnTo>
                    <a:pt x="796" y="0"/>
                  </a:lnTo>
                  <a:lnTo>
                    <a:pt x="0" y="0"/>
                  </a:lnTo>
                </a:path>
              </a:pathLst>
            </a:custGeom>
            <a:noFill/>
            <a:ln w="57150" cmpd="sng">
              <a:solidFill>
                <a:schemeClr val="tx1"/>
              </a:solidFill>
              <a:round/>
              <a:headEnd/>
              <a:tailEnd type="triangl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ZA"/>
            </a:p>
          </p:txBody>
        </p:sp>
      </p:grpSp>
      <p:grpSp>
        <p:nvGrpSpPr>
          <p:cNvPr id="45075" name="Group 19"/>
          <p:cNvGrpSpPr>
            <a:grpSpLocks/>
          </p:cNvGrpSpPr>
          <p:nvPr/>
        </p:nvGrpSpPr>
        <p:grpSpPr bwMode="auto">
          <a:xfrm>
            <a:off x="1739900" y="2170113"/>
            <a:ext cx="1993900" cy="2046287"/>
            <a:chOff x="1096" y="1455"/>
            <a:chExt cx="1256" cy="1289"/>
          </a:xfrm>
        </p:grpSpPr>
        <p:sp>
          <p:nvSpPr>
            <p:cNvPr id="45076" name="Line 20"/>
            <p:cNvSpPr>
              <a:spLocks noChangeShapeType="1"/>
            </p:cNvSpPr>
            <p:nvPr/>
          </p:nvSpPr>
          <p:spPr bwMode="auto">
            <a:xfrm flipH="1">
              <a:off x="1300" y="2743"/>
              <a:ext cx="1052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ZA"/>
            </a:p>
          </p:txBody>
        </p:sp>
        <p:sp>
          <p:nvSpPr>
            <p:cNvPr id="45077" name="Rectangle 21"/>
            <p:cNvSpPr>
              <a:spLocks noChangeArrowheads="1"/>
            </p:cNvSpPr>
            <p:nvPr/>
          </p:nvSpPr>
          <p:spPr bwMode="auto">
            <a:xfrm>
              <a:off x="1202" y="1943"/>
              <a:ext cx="978" cy="2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lnSpc>
                  <a:spcPct val="85000"/>
                </a:lnSpc>
              </a:pPr>
              <a:r>
                <a:rPr lang="en-US" altLang="en-US" sz="1400" b="1"/>
                <a:t>Change capacity?</a:t>
              </a:r>
            </a:p>
          </p:txBody>
        </p:sp>
        <p:sp>
          <p:nvSpPr>
            <p:cNvPr id="45078" name="Rectangle 22"/>
            <p:cNvSpPr>
              <a:spLocks noChangeArrowheads="1"/>
            </p:cNvSpPr>
            <p:nvPr/>
          </p:nvSpPr>
          <p:spPr bwMode="auto">
            <a:xfrm>
              <a:off x="1202" y="1455"/>
              <a:ext cx="978" cy="2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lnSpc>
                  <a:spcPct val="85000"/>
                </a:lnSpc>
              </a:pPr>
              <a:r>
                <a:rPr lang="en-US" altLang="en-US" sz="1400" b="1"/>
                <a:t>Change requirements?</a:t>
              </a:r>
            </a:p>
          </p:txBody>
        </p:sp>
        <p:sp>
          <p:nvSpPr>
            <p:cNvPr id="45079" name="Rectangle 23"/>
            <p:cNvSpPr>
              <a:spLocks noChangeArrowheads="1"/>
            </p:cNvSpPr>
            <p:nvPr/>
          </p:nvSpPr>
          <p:spPr bwMode="auto">
            <a:xfrm>
              <a:off x="2058" y="2531"/>
              <a:ext cx="265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1400" b="1"/>
                <a:t>No</a:t>
              </a:r>
            </a:p>
          </p:txBody>
        </p:sp>
        <p:sp>
          <p:nvSpPr>
            <p:cNvPr id="45080" name="Freeform 24"/>
            <p:cNvSpPr>
              <a:spLocks/>
            </p:cNvSpPr>
            <p:nvPr/>
          </p:nvSpPr>
          <p:spPr bwMode="auto">
            <a:xfrm>
              <a:off x="1096" y="1760"/>
              <a:ext cx="1188" cy="984"/>
            </a:xfrm>
            <a:custGeom>
              <a:avLst/>
              <a:gdLst>
                <a:gd name="T0" fmla="*/ 136 w 1168"/>
                <a:gd name="T1" fmla="*/ 992 h 992"/>
                <a:gd name="T2" fmla="*/ 0 w 1168"/>
                <a:gd name="T3" fmla="*/ 992 h 992"/>
                <a:gd name="T4" fmla="*/ 0 w 1168"/>
                <a:gd name="T5" fmla="*/ 0 h 992"/>
                <a:gd name="T6" fmla="*/ 1168 w 1168"/>
                <a:gd name="T7" fmla="*/ 0 h 9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68" h="992">
                  <a:moveTo>
                    <a:pt x="136" y="992"/>
                  </a:moveTo>
                  <a:lnTo>
                    <a:pt x="0" y="992"/>
                  </a:lnTo>
                  <a:lnTo>
                    <a:pt x="0" y="0"/>
                  </a:lnTo>
                  <a:lnTo>
                    <a:pt x="1168" y="0"/>
                  </a:lnTo>
                </a:path>
              </a:pathLst>
            </a:custGeom>
            <a:noFill/>
            <a:ln w="57150" cmpd="sng">
              <a:solidFill>
                <a:schemeClr val="tx1"/>
              </a:solidFill>
              <a:round/>
              <a:headEnd/>
              <a:tailEnd type="triangl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ZA"/>
            </a:p>
          </p:txBody>
        </p:sp>
        <p:sp>
          <p:nvSpPr>
            <p:cNvPr id="45081" name="Line 25"/>
            <p:cNvSpPr>
              <a:spLocks noChangeShapeType="1"/>
            </p:cNvSpPr>
            <p:nvPr/>
          </p:nvSpPr>
          <p:spPr bwMode="auto">
            <a:xfrm>
              <a:off x="1104" y="2248"/>
              <a:ext cx="1176" cy="0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ZA"/>
            </a:p>
          </p:txBody>
        </p:sp>
      </p:grpSp>
      <p:grpSp>
        <p:nvGrpSpPr>
          <p:cNvPr id="45082" name="Group 26"/>
          <p:cNvGrpSpPr>
            <a:grpSpLocks/>
          </p:cNvGrpSpPr>
          <p:nvPr/>
        </p:nvGrpSpPr>
        <p:grpSpPr bwMode="auto">
          <a:xfrm>
            <a:off x="3644900" y="5100638"/>
            <a:ext cx="1841500" cy="944562"/>
            <a:chOff x="2296" y="3301"/>
            <a:chExt cx="1160" cy="595"/>
          </a:xfrm>
        </p:grpSpPr>
        <p:sp>
          <p:nvSpPr>
            <p:cNvPr id="45083" name="Line 27"/>
            <p:cNvSpPr>
              <a:spLocks noChangeShapeType="1"/>
            </p:cNvSpPr>
            <p:nvPr/>
          </p:nvSpPr>
          <p:spPr bwMode="auto">
            <a:xfrm>
              <a:off x="2880" y="3301"/>
              <a:ext cx="0" cy="248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ZA"/>
            </a:p>
          </p:txBody>
        </p:sp>
        <p:grpSp>
          <p:nvGrpSpPr>
            <p:cNvPr id="45084" name="Group 28"/>
            <p:cNvGrpSpPr>
              <a:grpSpLocks/>
            </p:cNvGrpSpPr>
            <p:nvPr/>
          </p:nvGrpSpPr>
          <p:grpSpPr bwMode="auto">
            <a:xfrm>
              <a:off x="2296" y="3560"/>
              <a:ext cx="1160" cy="336"/>
              <a:chOff x="2272" y="3512"/>
              <a:chExt cx="1160" cy="336"/>
            </a:xfrm>
          </p:grpSpPr>
          <p:sp>
            <p:nvSpPr>
              <p:cNvPr id="45085" name="Rectangle 29"/>
              <p:cNvSpPr>
                <a:spLocks noChangeArrowheads="1"/>
              </p:cNvSpPr>
              <p:nvPr/>
            </p:nvSpPr>
            <p:spPr bwMode="auto">
              <a:xfrm>
                <a:off x="2272" y="3512"/>
                <a:ext cx="1160" cy="336"/>
              </a:xfrm>
              <a:prstGeom prst="rect">
                <a:avLst/>
              </a:prstGeom>
              <a:solidFill>
                <a:srgbClr val="FED880"/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ZA"/>
              </a:p>
            </p:txBody>
          </p:sp>
          <p:sp>
            <p:nvSpPr>
              <p:cNvPr id="45086" name="Rectangle 30"/>
              <p:cNvSpPr>
                <a:spLocks noChangeArrowheads="1"/>
              </p:cNvSpPr>
              <p:nvPr/>
            </p:nvSpPr>
            <p:spPr bwMode="auto">
              <a:xfrm>
                <a:off x="2303" y="3537"/>
                <a:ext cx="1099" cy="28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ctr">
                  <a:lnSpc>
                    <a:spcPct val="85000"/>
                  </a:lnSpc>
                </a:pPr>
                <a:r>
                  <a:rPr lang="en-US" altLang="en-US" sz="1400" b="1"/>
                  <a:t>Execute </a:t>
                </a:r>
              </a:p>
              <a:p>
                <a:pPr algn="ctr">
                  <a:lnSpc>
                    <a:spcPct val="85000"/>
                  </a:lnSpc>
                </a:pPr>
                <a:r>
                  <a:rPr lang="en-US" altLang="en-US" sz="1400" b="1"/>
                  <a:t>material plans</a:t>
                </a:r>
              </a:p>
            </p:txBody>
          </p:sp>
        </p:grpSp>
      </p:grpSp>
      <p:grpSp>
        <p:nvGrpSpPr>
          <p:cNvPr id="45087" name="Group 31"/>
          <p:cNvGrpSpPr>
            <a:grpSpLocks/>
          </p:cNvGrpSpPr>
          <p:nvPr/>
        </p:nvGrpSpPr>
        <p:grpSpPr bwMode="auto">
          <a:xfrm>
            <a:off x="3644900" y="4318000"/>
            <a:ext cx="1841500" cy="941388"/>
            <a:chOff x="2296" y="2808"/>
            <a:chExt cx="1160" cy="593"/>
          </a:xfrm>
        </p:grpSpPr>
        <p:grpSp>
          <p:nvGrpSpPr>
            <p:cNvPr id="45088" name="Group 32"/>
            <p:cNvGrpSpPr>
              <a:grpSpLocks/>
            </p:cNvGrpSpPr>
            <p:nvPr/>
          </p:nvGrpSpPr>
          <p:grpSpPr bwMode="auto">
            <a:xfrm>
              <a:off x="2296" y="2808"/>
              <a:ext cx="1160" cy="593"/>
              <a:chOff x="2296" y="2808"/>
              <a:chExt cx="1160" cy="593"/>
            </a:xfrm>
          </p:grpSpPr>
          <p:sp>
            <p:nvSpPr>
              <p:cNvPr id="45089" name="Line 33"/>
              <p:cNvSpPr>
                <a:spLocks noChangeShapeType="1"/>
              </p:cNvSpPr>
              <p:nvPr/>
            </p:nvSpPr>
            <p:spPr bwMode="auto">
              <a:xfrm>
                <a:off x="2880" y="2808"/>
                <a:ext cx="0" cy="248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 type="triangl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ZA"/>
              </a:p>
            </p:txBody>
          </p:sp>
          <p:grpSp>
            <p:nvGrpSpPr>
              <p:cNvPr id="45090" name="Group 34"/>
              <p:cNvGrpSpPr>
                <a:grpSpLocks/>
              </p:cNvGrpSpPr>
              <p:nvPr/>
            </p:nvGrpSpPr>
            <p:grpSpPr bwMode="auto">
              <a:xfrm>
                <a:off x="2296" y="3065"/>
                <a:ext cx="1160" cy="336"/>
                <a:chOff x="2312" y="2928"/>
                <a:chExt cx="1160" cy="336"/>
              </a:xfrm>
            </p:grpSpPr>
            <p:sp>
              <p:nvSpPr>
                <p:cNvPr id="45091" name="Rectangle 35"/>
                <p:cNvSpPr>
                  <a:spLocks noChangeArrowheads="1"/>
                </p:cNvSpPr>
                <p:nvPr/>
              </p:nvSpPr>
              <p:spPr bwMode="auto">
                <a:xfrm>
                  <a:off x="2312" y="2928"/>
                  <a:ext cx="1160" cy="336"/>
                </a:xfrm>
                <a:prstGeom prst="rect">
                  <a:avLst/>
                </a:prstGeom>
                <a:solidFill>
                  <a:srgbClr val="FED880"/>
                </a:solid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ZA"/>
                </a:p>
              </p:txBody>
            </p:sp>
            <p:sp>
              <p:nvSpPr>
                <p:cNvPr id="45092" name="Rectangle 36"/>
                <p:cNvSpPr>
                  <a:spLocks noChangeArrowheads="1"/>
                </p:cNvSpPr>
                <p:nvPr/>
              </p:nvSpPr>
              <p:spPr bwMode="auto">
                <a:xfrm>
                  <a:off x="2343" y="2953"/>
                  <a:ext cx="1099" cy="28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 algn="ctr">
                    <a:lnSpc>
                      <a:spcPct val="85000"/>
                    </a:lnSpc>
                  </a:pPr>
                  <a:r>
                    <a:rPr lang="en-US" altLang="en-US" sz="1400" b="1"/>
                    <a:t>Execute capacity plans</a:t>
                  </a:r>
                </a:p>
              </p:txBody>
            </p:sp>
          </p:grpSp>
        </p:grpSp>
        <p:sp>
          <p:nvSpPr>
            <p:cNvPr id="45093" name="Text Box 37"/>
            <p:cNvSpPr txBox="1">
              <a:spLocks noChangeArrowheads="1"/>
            </p:cNvSpPr>
            <p:nvPr/>
          </p:nvSpPr>
          <p:spPr bwMode="auto">
            <a:xfrm>
              <a:off x="2546" y="2862"/>
              <a:ext cx="315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AU" altLang="en-US" sz="1400" b="1"/>
                <a:t>Yes</a:t>
              </a:r>
            </a:p>
          </p:txBody>
        </p:sp>
      </p:grpSp>
      <p:grpSp>
        <p:nvGrpSpPr>
          <p:cNvPr id="45094" name="Group 38"/>
          <p:cNvGrpSpPr>
            <a:grpSpLocks/>
          </p:cNvGrpSpPr>
          <p:nvPr/>
        </p:nvGrpSpPr>
        <p:grpSpPr bwMode="auto">
          <a:xfrm>
            <a:off x="3657600" y="3549650"/>
            <a:ext cx="1816100" cy="925513"/>
            <a:chOff x="2304" y="2324"/>
            <a:chExt cx="1144" cy="583"/>
          </a:xfrm>
        </p:grpSpPr>
        <p:sp>
          <p:nvSpPr>
            <p:cNvPr id="45095" name="Line 39"/>
            <p:cNvSpPr>
              <a:spLocks noChangeShapeType="1"/>
            </p:cNvSpPr>
            <p:nvPr/>
          </p:nvSpPr>
          <p:spPr bwMode="auto">
            <a:xfrm>
              <a:off x="2880" y="2324"/>
              <a:ext cx="0" cy="248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ZA"/>
            </a:p>
          </p:txBody>
        </p:sp>
        <p:grpSp>
          <p:nvGrpSpPr>
            <p:cNvPr id="45096" name="Group 40"/>
            <p:cNvGrpSpPr>
              <a:grpSpLocks/>
            </p:cNvGrpSpPr>
            <p:nvPr/>
          </p:nvGrpSpPr>
          <p:grpSpPr bwMode="auto">
            <a:xfrm>
              <a:off x="2304" y="2579"/>
              <a:ext cx="1144" cy="328"/>
              <a:chOff x="2308" y="2448"/>
              <a:chExt cx="1144" cy="328"/>
            </a:xfrm>
          </p:grpSpPr>
          <p:sp>
            <p:nvSpPr>
              <p:cNvPr id="45097" name="AutoShape 41"/>
              <p:cNvSpPr>
                <a:spLocks noChangeArrowheads="1"/>
              </p:cNvSpPr>
              <p:nvPr/>
            </p:nvSpPr>
            <p:spPr bwMode="auto">
              <a:xfrm>
                <a:off x="2308" y="2448"/>
                <a:ext cx="1144" cy="328"/>
              </a:xfrm>
              <a:prstGeom prst="diamond">
                <a:avLst/>
              </a:prstGeom>
              <a:solidFill>
                <a:srgbClr val="FED880"/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ZA"/>
              </a:p>
            </p:txBody>
          </p:sp>
          <p:sp>
            <p:nvSpPr>
              <p:cNvPr id="45098" name="Rectangle 42"/>
              <p:cNvSpPr>
                <a:spLocks noChangeArrowheads="1"/>
              </p:cNvSpPr>
              <p:nvPr/>
            </p:nvSpPr>
            <p:spPr bwMode="auto">
              <a:xfrm>
                <a:off x="2558" y="2516"/>
                <a:ext cx="643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 sz="1400" b="1"/>
                  <a:t>Realistic?</a:t>
                </a:r>
              </a:p>
            </p:txBody>
          </p:sp>
        </p:grpSp>
      </p:grpSp>
      <p:grpSp>
        <p:nvGrpSpPr>
          <p:cNvPr id="45099" name="Group 43"/>
          <p:cNvGrpSpPr>
            <a:grpSpLocks/>
          </p:cNvGrpSpPr>
          <p:nvPr/>
        </p:nvGrpSpPr>
        <p:grpSpPr bwMode="auto">
          <a:xfrm>
            <a:off x="3644900" y="2762250"/>
            <a:ext cx="1841500" cy="939800"/>
            <a:chOff x="2296" y="1828"/>
            <a:chExt cx="1160" cy="592"/>
          </a:xfrm>
        </p:grpSpPr>
        <p:sp>
          <p:nvSpPr>
            <p:cNvPr id="45100" name="Line 44"/>
            <p:cNvSpPr>
              <a:spLocks noChangeShapeType="1"/>
            </p:cNvSpPr>
            <p:nvPr/>
          </p:nvSpPr>
          <p:spPr bwMode="auto">
            <a:xfrm>
              <a:off x="2880" y="1828"/>
              <a:ext cx="0" cy="248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ZA"/>
            </a:p>
          </p:txBody>
        </p:sp>
        <p:grpSp>
          <p:nvGrpSpPr>
            <p:cNvPr id="45101" name="Group 45"/>
            <p:cNvGrpSpPr>
              <a:grpSpLocks/>
            </p:cNvGrpSpPr>
            <p:nvPr/>
          </p:nvGrpSpPr>
          <p:grpSpPr bwMode="auto">
            <a:xfrm>
              <a:off x="2296" y="2084"/>
              <a:ext cx="1160" cy="336"/>
              <a:chOff x="2312" y="1904"/>
              <a:chExt cx="1160" cy="336"/>
            </a:xfrm>
          </p:grpSpPr>
          <p:sp>
            <p:nvSpPr>
              <p:cNvPr id="45102" name="Rectangle 46"/>
              <p:cNvSpPr>
                <a:spLocks noChangeArrowheads="1"/>
              </p:cNvSpPr>
              <p:nvPr/>
            </p:nvSpPr>
            <p:spPr bwMode="auto">
              <a:xfrm>
                <a:off x="2312" y="1904"/>
                <a:ext cx="1160" cy="336"/>
              </a:xfrm>
              <a:prstGeom prst="rect">
                <a:avLst/>
              </a:prstGeom>
              <a:solidFill>
                <a:srgbClr val="FED880"/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ZA"/>
              </a:p>
            </p:txBody>
          </p:sp>
          <p:sp>
            <p:nvSpPr>
              <p:cNvPr id="45103" name="Rectangle 47"/>
              <p:cNvSpPr>
                <a:spLocks noChangeArrowheads="1"/>
              </p:cNvSpPr>
              <p:nvPr/>
            </p:nvSpPr>
            <p:spPr bwMode="auto">
              <a:xfrm>
                <a:off x="2343" y="1929"/>
                <a:ext cx="1099" cy="28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ctr">
                  <a:lnSpc>
                    <a:spcPct val="85000"/>
                  </a:lnSpc>
                </a:pPr>
                <a:r>
                  <a:rPr lang="en-US" altLang="en-US" sz="1400" b="1"/>
                  <a:t>Capacity requirements plan</a:t>
                </a:r>
              </a:p>
            </p:txBody>
          </p:sp>
        </p:grpSp>
      </p:grpSp>
      <p:grpSp>
        <p:nvGrpSpPr>
          <p:cNvPr id="45104" name="Group 48"/>
          <p:cNvGrpSpPr>
            <a:grpSpLocks/>
          </p:cNvGrpSpPr>
          <p:nvPr/>
        </p:nvGrpSpPr>
        <p:grpSpPr bwMode="auto">
          <a:xfrm>
            <a:off x="3644900" y="1974850"/>
            <a:ext cx="1841500" cy="942975"/>
            <a:chOff x="2296" y="1332"/>
            <a:chExt cx="1160" cy="594"/>
          </a:xfrm>
        </p:grpSpPr>
        <p:sp>
          <p:nvSpPr>
            <p:cNvPr id="45105" name="Line 49"/>
            <p:cNvSpPr>
              <a:spLocks noChangeShapeType="1"/>
            </p:cNvSpPr>
            <p:nvPr/>
          </p:nvSpPr>
          <p:spPr bwMode="auto">
            <a:xfrm>
              <a:off x="2872" y="1332"/>
              <a:ext cx="0" cy="248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ZA"/>
            </a:p>
          </p:txBody>
        </p:sp>
        <p:grpSp>
          <p:nvGrpSpPr>
            <p:cNvPr id="45106" name="Group 50"/>
            <p:cNvGrpSpPr>
              <a:grpSpLocks/>
            </p:cNvGrpSpPr>
            <p:nvPr/>
          </p:nvGrpSpPr>
          <p:grpSpPr bwMode="auto">
            <a:xfrm>
              <a:off x="2296" y="1590"/>
              <a:ext cx="1160" cy="336"/>
              <a:chOff x="2296" y="1590"/>
              <a:chExt cx="1160" cy="336"/>
            </a:xfrm>
          </p:grpSpPr>
          <p:sp>
            <p:nvSpPr>
              <p:cNvPr id="45107" name="Rectangle 51"/>
              <p:cNvSpPr>
                <a:spLocks noChangeArrowheads="1"/>
              </p:cNvSpPr>
              <p:nvPr/>
            </p:nvSpPr>
            <p:spPr bwMode="auto">
              <a:xfrm>
                <a:off x="2296" y="1590"/>
                <a:ext cx="1160" cy="336"/>
              </a:xfrm>
              <a:prstGeom prst="rect">
                <a:avLst/>
              </a:prstGeom>
              <a:solidFill>
                <a:srgbClr val="BF0922"/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ZA"/>
              </a:p>
            </p:txBody>
          </p:sp>
          <p:sp>
            <p:nvSpPr>
              <p:cNvPr id="45108" name="Rectangle 52"/>
              <p:cNvSpPr>
                <a:spLocks noChangeArrowheads="1"/>
              </p:cNvSpPr>
              <p:nvPr/>
            </p:nvSpPr>
            <p:spPr bwMode="auto">
              <a:xfrm>
                <a:off x="2327" y="1615"/>
                <a:ext cx="1099" cy="28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ctr">
                  <a:lnSpc>
                    <a:spcPct val="85000"/>
                  </a:lnSpc>
                </a:pPr>
                <a:r>
                  <a:rPr lang="en-US" altLang="en-US" sz="1400" b="1">
                    <a:solidFill>
                      <a:schemeClr val="bg1"/>
                    </a:solidFill>
                  </a:rPr>
                  <a:t>Material requirements plan</a:t>
                </a:r>
              </a:p>
            </p:txBody>
          </p:sp>
        </p:grpSp>
      </p:grpSp>
      <p:grpSp>
        <p:nvGrpSpPr>
          <p:cNvPr id="45109" name="Group 53"/>
          <p:cNvGrpSpPr>
            <a:grpSpLocks/>
          </p:cNvGrpSpPr>
          <p:nvPr/>
        </p:nvGrpSpPr>
        <p:grpSpPr bwMode="auto">
          <a:xfrm>
            <a:off x="3644900" y="1366838"/>
            <a:ext cx="3119438" cy="766762"/>
            <a:chOff x="2296" y="949"/>
            <a:chExt cx="1965" cy="483"/>
          </a:xfrm>
        </p:grpSpPr>
        <p:sp>
          <p:nvSpPr>
            <p:cNvPr id="45110" name="Line 54"/>
            <p:cNvSpPr>
              <a:spLocks noChangeShapeType="1"/>
            </p:cNvSpPr>
            <p:nvPr/>
          </p:nvSpPr>
          <p:spPr bwMode="auto">
            <a:xfrm>
              <a:off x="2880" y="950"/>
              <a:ext cx="0" cy="136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ZA"/>
            </a:p>
          </p:txBody>
        </p:sp>
        <p:grpSp>
          <p:nvGrpSpPr>
            <p:cNvPr id="45111" name="Group 55"/>
            <p:cNvGrpSpPr>
              <a:grpSpLocks/>
            </p:cNvGrpSpPr>
            <p:nvPr/>
          </p:nvGrpSpPr>
          <p:grpSpPr bwMode="auto">
            <a:xfrm>
              <a:off x="3416" y="949"/>
              <a:ext cx="845" cy="251"/>
              <a:chOff x="3416" y="949"/>
              <a:chExt cx="845" cy="251"/>
            </a:xfrm>
          </p:grpSpPr>
          <p:sp>
            <p:nvSpPr>
              <p:cNvPr id="45112" name="Line 56"/>
              <p:cNvSpPr>
                <a:spLocks noChangeShapeType="1"/>
              </p:cNvSpPr>
              <p:nvPr/>
            </p:nvSpPr>
            <p:spPr bwMode="auto">
              <a:xfrm>
                <a:off x="3416" y="1200"/>
                <a:ext cx="372" cy="0"/>
              </a:xfrm>
              <a:prstGeom prst="line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 type="triangl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ZA"/>
              </a:p>
            </p:txBody>
          </p:sp>
          <p:sp>
            <p:nvSpPr>
              <p:cNvPr id="45113" name="Freeform 57"/>
              <p:cNvSpPr>
                <a:spLocks/>
              </p:cNvSpPr>
              <p:nvPr/>
            </p:nvSpPr>
            <p:spPr bwMode="auto">
              <a:xfrm>
                <a:off x="3853" y="949"/>
                <a:ext cx="408" cy="251"/>
              </a:xfrm>
              <a:custGeom>
                <a:avLst/>
                <a:gdLst>
                  <a:gd name="T0" fmla="*/ 0 w 408"/>
                  <a:gd name="T1" fmla="*/ 251 h 251"/>
                  <a:gd name="T2" fmla="*/ 407 w 408"/>
                  <a:gd name="T3" fmla="*/ 251 h 251"/>
                  <a:gd name="T4" fmla="*/ 408 w 408"/>
                  <a:gd name="T5" fmla="*/ 0 h 2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08" h="251">
                    <a:moveTo>
                      <a:pt x="0" y="251"/>
                    </a:moveTo>
                    <a:lnTo>
                      <a:pt x="407" y="251"/>
                    </a:lnTo>
                    <a:lnTo>
                      <a:pt x="408" y="0"/>
                    </a:lnTo>
                  </a:path>
                </a:pathLst>
              </a:custGeom>
              <a:noFill/>
              <a:ln w="57150" cmpd="sng">
                <a:solidFill>
                  <a:schemeClr val="tx1"/>
                </a:solidFill>
                <a:round/>
                <a:headEnd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ZA"/>
              </a:p>
            </p:txBody>
          </p:sp>
        </p:grpSp>
        <p:grpSp>
          <p:nvGrpSpPr>
            <p:cNvPr id="45114" name="Group 58"/>
            <p:cNvGrpSpPr>
              <a:grpSpLocks/>
            </p:cNvGrpSpPr>
            <p:nvPr/>
          </p:nvGrpSpPr>
          <p:grpSpPr bwMode="auto">
            <a:xfrm>
              <a:off x="2296" y="1096"/>
              <a:ext cx="1160" cy="336"/>
              <a:chOff x="2296" y="1008"/>
              <a:chExt cx="1160" cy="336"/>
            </a:xfrm>
          </p:grpSpPr>
          <p:sp>
            <p:nvSpPr>
              <p:cNvPr id="45115" name="Rectangle 59"/>
              <p:cNvSpPr>
                <a:spLocks noChangeArrowheads="1"/>
              </p:cNvSpPr>
              <p:nvPr/>
            </p:nvSpPr>
            <p:spPr bwMode="auto">
              <a:xfrm>
                <a:off x="2296" y="1008"/>
                <a:ext cx="1160" cy="336"/>
              </a:xfrm>
              <a:prstGeom prst="rect">
                <a:avLst/>
              </a:prstGeom>
              <a:solidFill>
                <a:srgbClr val="FED880"/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ZA"/>
              </a:p>
            </p:txBody>
          </p:sp>
          <p:sp>
            <p:nvSpPr>
              <p:cNvPr id="45116" name="Rectangle 60"/>
              <p:cNvSpPr>
                <a:spLocks noChangeArrowheads="1"/>
              </p:cNvSpPr>
              <p:nvPr/>
            </p:nvSpPr>
            <p:spPr bwMode="auto">
              <a:xfrm>
                <a:off x="2327" y="1033"/>
                <a:ext cx="1099" cy="28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ctr">
                  <a:lnSpc>
                    <a:spcPct val="85000"/>
                  </a:lnSpc>
                </a:pPr>
                <a:r>
                  <a:rPr lang="en-US" altLang="en-US" sz="1400" b="1"/>
                  <a:t>Master production schedule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49122215"/>
      </p:ext>
    </p:extLst>
  </p:cSld>
  <p:clrMapOvr>
    <a:masterClrMapping/>
  </p:clrMapOvr>
  <p:transition>
    <p:strip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5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45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13" presetID="18" presetClass="entr" presetSubtype="9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15" dur="500"/>
                                        <p:tgtEl>
                                          <p:spTgt spid="450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45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1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450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8" presetClass="entr" presetSubtype="3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28" dur="500"/>
                                        <p:tgtEl>
                                          <p:spTgt spid="45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450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5" presetID="18" presetClass="entr" presetSubtype="9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37" dur="500"/>
                                        <p:tgtEl>
                                          <p:spTgt spid="45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45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4" presetID="18" presetClass="entr" presetSubtype="9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46" dur="500"/>
                                        <p:tgtEl>
                                          <p:spTgt spid="450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Aggregate Planning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altLang="en-US"/>
              <a:t>© 2011 Pearson Education</a:t>
            </a:r>
            <a:endParaRPr lang="en-US" altLang="en-US"/>
          </a:p>
        </p:txBody>
      </p:sp>
      <p:sp>
        <p:nvSpPr>
          <p:cNvPr id="158723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889000" y="2108200"/>
            <a:ext cx="7327900" cy="2362200"/>
          </a:xfrm>
        </p:spPr>
        <p:txBody>
          <a:bodyPr/>
          <a:lstStyle/>
          <a:p>
            <a:pPr marL="0" indent="0" algn="ctr">
              <a:buFont typeface="Wingdings" pitchFamily="2" charset="2"/>
              <a:buNone/>
            </a:pPr>
            <a:r>
              <a:rPr lang="en-US" altLang="en-US">
                <a:solidFill>
                  <a:srgbClr val="BF092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The objective of aggregate planning is to meet forecasted demand while minimizing cost over the planning period</a:t>
            </a:r>
          </a:p>
        </p:txBody>
      </p:sp>
    </p:spTree>
    <p:extLst>
      <p:ext uri="{BB962C8B-B14F-4D97-AF65-F5344CB8AC3E}">
        <p14:creationId xmlns:p14="http://schemas.microsoft.com/office/powerpoint/2010/main" val="3144889397"/>
      </p:ext>
    </p:extLst>
  </p:cSld>
  <p:clrMapOvr>
    <a:masterClrMapping/>
  </p:clrMapOvr>
  <p:transition>
    <p:pull dir="l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7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1000"/>
                                        <p:tgtEl>
                                          <p:spTgt spid="1587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8723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55600"/>
            <a:ext cx="7772400" cy="8763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2FFF74"/>
                </a:solidFill>
              </a14:hiddenFill>
            </a:ext>
          </a:extLst>
        </p:spPr>
        <p:txBody>
          <a:bodyPr/>
          <a:lstStyle/>
          <a:p>
            <a:r>
              <a:rPr lang="en-US" altLang="en-US"/>
              <a:t>The Planning Process</a:t>
            </a:r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altLang="en-US"/>
              <a:t>© 2011 Pearson Education</a:t>
            </a:r>
            <a:endParaRPr lang="en-US" altLang="en-US"/>
          </a:p>
        </p:txBody>
      </p:sp>
      <p:sp>
        <p:nvSpPr>
          <p:cNvPr id="30723" name="Rectangle 3"/>
          <p:cNvSpPr>
            <a:spLocks noChangeArrowheads="1"/>
          </p:cNvSpPr>
          <p:nvPr/>
        </p:nvSpPr>
        <p:spPr bwMode="auto">
          <a:xfrm>
            <a:off x="949325" y="2501900"/>
            <a:ext cx="7245350" cy="3879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DB10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533400" indent="-5334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1168400" indent="-455613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347788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527175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lnSpc>
                <a:spcPct val="90000"/>
              </a:lnSpc>
              <a:spcAft>
                <a:spcPct val="40000"/>
              </a:spcAft>
              <a:buClr>
                <a:srgbClr val="BF0922"/>
              </a:buClr>
              <a:buFont typeface="Wingdings" pitchFamily="2" charset="2"/>
              <a:buChar char="u"/>
            </a:pPr>
            <a:r>
              <a:rPr lang="en-US" altLang="en-US" sz="2800" b="1"/>
              <a:t>Objective is to minimize cost over the planning period by adjusting</a:t>
            </a:r>
          </a:p>
          <a:p>
            <a:pPr lvl="1">
              <a:lnSpc>
                <a:spcPct val="90000"/>
              </a:lnSpc>
              <a:spcAft>
                <a:spcPct val="40000"/>
              </a:spcAft>
              <a:buClr>
                <a:srgbClr val="BF0922"/>
              </a:buClr>
              <a:buFont typeface="Wingdings" pitchFamily="2" charset="2"/>
              <a:buChar char="u"/>
            </a:pPr>
            <a:r>
              <a:rPr lang="en-US" altLang="en-US" b="1"/>
              <a:t>Production rates</a:t>
            </a:r>
          </a:p>
          <a:p>
            <a:pPr lvl="1">
              <a:lnSpc>
                <a:spcPct val="90000"/>
              </a:lnSpc>
              <a:spcAft>
                <a:spcPct val="40000"/>
              </a:spcAft>
              <a:buClr>
                <a:srgbClr val="BF0922"/>
              </a:buClr>
              <a:buFont typeface="Wingdings" pitchFamily="2" charset="2"/>
              <a:buChar char="u"/>
            </a:pPr>
            <a:r>
              <a:rPr lang="en-US" altLang="en-US" b="1"/>
              <a:t>Labor levels</a:t>
            </a:r>
          </a:p>
          <a:p>
            <a:pPr lvl="1">
              <a:lnSpc>
                <a:spcPct val="90000"/>
              </a:lnSpc>
              <a:spcAft>
                <a:spcPct val="40000"/>
              </a:spcAft>
              <a:buClr>
                <a:srgbClr val="BF0922"/>
              </a:buClr>
              <a:buFont typeface="Wingdings" pitchFamily="2" charset="2"/>
              <a:buChar char="u"/>
            </a:pPr>
            <a:r>
              <a:rPr lang="en-US" altLang="en-US" b="1"/>
              <a:t>Inventory levels</a:t>
            </a:r>
          </a:p>
          <a:p>
            <a:pPr lvl="1">
              <a:lnSpc>
                <a:spcPct val="90000"/>
              </a:lnSpc>
              <a:spcAft>
                <a:spcPct val="40000"/>
              </a:spcAft>
              <a:buClr>
                <a:srgbClr val="BF0922"/>
              </a:buClr>
              <a:buFont typeface="Wingdings" pitchFamily="2" charset="2"/>
              <a:buChar char="u"/>
            </a:pPr>
            <a:r>
              <a:rPr lang="en-US" altLang="en-US" b="1"/>
              <a:t>Overtime work</a:t>
            </a:r>
          </a:p>
          <a:p>
            <a:pPr lvl="1">
              <a:lnSpc>
                <a:spcPct val="90000"/>
              </a:lnSpc>
              <a:spcAft>
                <a:spcPct val="40000"/>
              </a:spcAft>
              <a:buClr>
                <a:srgbClr val="BF0922"/>
              </a:buClr>
              <a:buFont typeface="Wingdings" pitchFamily="2" charset="2"/>
              <a:buChar char="u"/>
            </a:pPr>
            <a:r>
              <a:rPr lang="en-US" altLang="en-US" b="1"/>
              <a:t>Subcontracting rates</a:t>
            </a:r>
          </a:p>
          <a:p>
            <a:pPr lvl="1">
              <a:lnSpc>
                <a:spcPct val="90000"/>
              </a:lnSpc>
              <a:spcAft>
                <a:spcPct val="40000"/>
              </a:spcAft>
              <a:buClr>
                <a:srgbClr val="BF0922"/>
              </a:buClr>
              <a:buFont typeface="Wingdings" pitchFamily="2" charset="2"/>
              <a:buChar char="u"/>
            </a:pPr>
            <a:r>
              <a:rPr lang="en-US" altLang="en-US" b="1"/>
              <a:t>Other controllable variables</a:t>
            </a:r>
          </a:p>
        </p:txBody>
      </p:sp>
      <p:sp>
        <p:nvSpPr>
          <p:cNvPr id="30724" name="Rectangle 4"/>
          <p:cNvSpPr>
            <a:spLocks noChangeArrowheads="1"/>
          </p:cNvSpPr>
          <p:nvPr/>
        </p:nvSpPr>
        <p:spPr bwMode="auto">
          <a:xfrm>
            <a:off x="919163" y="1400175"/>
            <a:ext cx="7735887" cy="968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en-US" sz="3200" b="1"/>
              <a:t>Determine the quantity and timing of production for the intermediate future</a:t>
            </a:r>
          </a:p>
        </p:txBody>
      </p:sp>
    </p:spTree>
    <p:extLst>
      <p:ext uri="{BB962C8B-B14F-4D97-AF65-F5344CB8AC3E}">
        <p14:creationId xmlns:p14="http://schemas.microsoft.com/office/powerpoint/2010/main" val="3967623015"/>
      </p:ext>
    </p:extLst>
  </p:cSld>
  <p:clrMapOvr>
    <a:masterClrMapping/>
  </p:clrMapOvr>
  <p:transition>
    <p:pull dir="l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07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9" presetID="18" presetClass="entr" presetSubtype="6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1" dur="500"/>
                                        <p:tgtEl>
                                          <p:spTgt spid="307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23" grpId="0" autoUpdateAnimBg="0"/>
      <p:bldP spid="30724" grpId="0" autoUpdateAnimBg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55600"/>
            <a:ext cx="7772400" cy="8763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2FFF74"/>
                </a:solidFill>
              </a14:hiddenFill>
            </a:ext>
          </a:extLst>
        </p:spPr>
        <p:txBody>
          <a:bodyPr/>
          <a:lstStyle/>
          <a:p>
            <a:r>
              <a:rPr lang="en-US" altLang="en-US"/>
              <a:t>Aggregate Planning</a:t>
            </a:r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altLang="en-US"/>
              <a:t>© 2011 Pearson Education</a:t>
            </a:r>
            <a:endParaRPr lang="en-US" altLang="en-US"/>
          </a:p>
        </p:txBody>
      </p:sp>
      <p:sp>
        <p:nvSpPr>
          <p:cNvPr id="32771" name="Rectangle 3"/>
          <p:cNvSpPr>
            <a:spLocks noChangeArrowheads="1"/>
          </p:cNvSpPr>
          <p:nvPr/>
        </p:nvSpPr>
        <p:spPr bwMode="auto">
          <a:xfrm>
            <a:off x="731838" y="2311400"/>
            <a:ext cx="7805737" cy="3851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DB10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533400" indent="-5334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1093788" indent="-3810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273175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452563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ct val="40000"/>
              </a:spcAft>
              <a:buClr>
                <a:srgbClr val="BF0922"/>
              </a:buClr>
              <a:buFont typeface="Wingdings" pitchFamily="2" charset="2"/>
              <a:buChar char="u"/>
            </a:pPr>
            <a:r>
              <a:rPr lang="en-US" altLang="en-US" sz="2800" b="1"/>
              <a:t>A logical overall unit for measuring sales and output</a:t>
            </a:r>
          </a:p>
          <a:p>
            <a:pPr eaLnBrk="1" hangingPunct="1">
              <a:lnSpc>
                <a:spcPct val="90000"/>
              </a:lnSpc>
              <a:spcAft>
                <a:spcPct val="40000"/>
              </a:spcAft>
              <a:buClr>
                <a:srgbClr val="BF0922"/>
              </a:buClr>
              <a:buFont typeface="Wingdings" pitchFamily="2" charset="2"/>
              <a:buChar char="u"/>
            </a:pPr>
            <a:r>
              <a:rPr lang="en-US" altLang="en-US" sz="2800" b="1"/>
              <a:t>A forecast of demand for an intermediate planning period in these aggregate terms</a:t>
            </a:r>
          </a:p>
          <a:p>
            <a:pPr eaLnBrk="1" hangingPunct="1">
              <a:lnSpc>
                <a:spcPct val="90000"/>
              </a:lnSpc>
              <a:spcAft>
                <a:spcPct val="40000"/>
              </a:spcAft>
              <a:buClr>
                <a:srgbClr val="BF0922"/>
              </a:buClr>
              <a:buFont typeface="Wingdings" pitchFamily="2" charset="2"/>
              <a:buChar char="u"/>
            </a:pPr>
            <a:r>
              <a:rPr lang="en-US" altLang="en-US" sz="2800" b="1"/>
              <a:t>A method for determining costs</a:t>
            </a:r>
          </a:p>
          <a:p>
            <a:pPr eaLnBrk="1" hangingPunct="1">
              <a:lnSpc>
                <a:spcPct val="90000"/>
              </a:lnSpc>
              <a:spcAft>
                <a:spcPct val="40000"/>
              </a:spcAft>
              <a:buClr>
                <a:srgbClr val="BF0922"/>
              </a:buClr>
              <a:buFont typeface="Wingdings" pitchFamily="2" charset="2"/>
              <a:buChar char="u"/>
            </a:pPr>
            <a:r>
              <a:rPr lang="en-US" altLang="en-US" sz="2800" b="1"/>
              <a:t>A model that combines forecasts and costs so that scheduling decisions can be made for the planning period</a:t>
            </a:r>
          </a:p>
        </p:txBody>
      </p:sp>
      <p:sp>
        <p:nvSpPr>
          <p:cNvPr id="32772" name="Rectangle 4"/>
          <p:cNvSpPr>
            <a:spLocks noChangeArrowheads="1"/>
          </p:cNvSpPr>
          <p:nvPr/>
        </p:nvSpPr>
        <p:spPr bwMode="auto">
          <a:xfrm>
            <a:off x="601663" y="1514475"/>
            <a:ext cx="6694487" cy="530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en-US" sz="3200" b="1"/>
              <a:t>Required for aggregate planning</a:t>
            </a:r>
          </a:p>
        </p:txBody>
      </p:sp>
    </p:spTree>
    <p:extLst>
      <p:ext uri="{BB962C8B-B14F-4D97-AF65-F5344CB8AC3E}">
        <p14:creationId xmlns:p14="http://schemas.microsoft.com/office/powerpoint/2010/main" val="892248198"/>
      </p:ext>
    </p:extLst>
  </p:cSld>
  <p:clrMapOvr>
    <a:masterClrMapping/>
  </p:clrMapOvr>
  <p:transition>
    <p:strip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27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9" presetID="18" presetClass="entr" presetSubtype="6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1" dur="500"/>
                                        <p:tgtEl>
                                          <p:spTgt spid="327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771" grpId="0" autoUpdateAnimBg="0"/>
      <p:bldP spid="32772" grpId="0" autoUpdateAnimBg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626" name="Picture 2" descr="FL C 13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65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4627" name="Rectangle 3"/>
          <p:cNvSpPr>
            <a:spLocks noGrp="1" noChangeArrowheads="1"/>
          </p:cNvSpPr>
          <p:nvPr>
            <p:ph type="title"/>
          </p:nvPr>
        </p:nvSpPr>
        <p:spPr>
          <a:xfrm>
            <a:off x="685800" y="434975"/>
            <a:ext cx="7772400" cy="8890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2FFF74"/>
                </a:solidFill>
              </a14:hiddenFill>
            </a:ext>
          </a:extLst>
        </p:spPr>
        <p:txBody>
          <a:bodyPr/>
          <a:lstStyle/>
          <a:p>
            <a:r>
              <a:rPr lang="en-US" altLang="en-US"/>
              <a:t>Frito-Lay</a:t>
            </a:r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altLang="en-US"/>
              <a:t>© 2011 Pearson Education</a:t>
            </a:r>
            <a:endParaRPr lang="en-US" altLang="en-US"/>
          </a:p>
        </p:txBody>
      </p:sp>
      <p:sp>
        <p:nvSpPr>
          <p:cNvPr id="154628" name="Rectangle 4"/>
          <p:cNvSpPr>
            <a:spLocks noChangeArrowheads="1"/>
          </p:cNvSpPr>
          <p:nvPr/>
        </p:nvSpPr>
        <p:spPr bwMode="auto">
          <a:xfrm>
            <a:off x="854075" y="1649413"/>
            <a:ext cx="7459663" cy="4235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533400" indent="-5334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1093788" indent="-3810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273175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452563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ct val="40000"/>
              </a:spcAft>
              <a:buClr>
                <a:srgbClr val="BF0922"/>
              </a:buClr>
              <a:buFont typeface="Wingdings" pitchFamily="2" charset="2"/>
              <a:buChar char="u"/>
            </a:pPr>
            <a:r>
              <a:rPr lang="en-US" altLang="en-US" sz="2800" b="1"/>
              <a:t>More than three dozen brands, 15 brands sell more than $100 million annually, 7 sell over $1 billion</a:t>
            </a:r>
          </a:p>
          <a:p>
            <a:pPr eaLnBrk="1" hangingPunct="1">
              <a:lnSpc>
                <a:spcPct val="90000"/>
              </a:lnSpc>
              <a:spcAft>
                <a:spcPct val="40000"/>
              </a:spcAft>
              <a:buClr>
                <a:srgbClr val="BF0922"/>
              </a:buClr>
              <a:buFont typeface="Wingdings" pitchFamily="2" charset="2"/>
              <a:buChar char="u"/>
            </a:pPr>
            <a:r>
              <a:rPr lang="en-US" altLang="en-US" sz="2800" b="1"/>
              <a:t>Planning processes covers 3 to 18 months</a:t>
            </a:r>
          </a:p>
          <a:p>
            <a:pPr eaLnBrk="1" hangingPunct="1">
              <a:lnSpc>
                <a:spcPct val="90000"/>
              </a:lnSpc>
              <a:spcAft>
                <a:spcPct val="40000"/>
              </a:spcAft>
              <a:buClr>
                <a:srgbClr val="BF0922"/>
              </a:buClr>
              <a:buFont typeface="Wingdings" pitchFamily="2" charset="2"/>
              <a:buChar char="u"/>
            </a:pPr>
            <a:r>
              <a:rPr lang="en-US" altLang="en-US" sz="2800" b="1"/>
              <a:t>Unique processes and specially designed equipment</a:t>
            </a:r>
          </a:p>
          <a:p>
            <a:pPr eaLnBrk="1" hangingPunct="1">
              <a:lnSpc>
                <a:spcPct val="90000"/>
              </a:lnSpc>
              <a:spcAft>
                <a:spcPct val="40000"/>
              </a:spcAft>
              <a:buClr>
                <a:srgbClr val="BF0922"/>
              </a:buClr>
              <a:buFont typeface="Wingdings" pitchFamily="2" charset="2"/>
              <a:buChar char="u"/>
            </a:pPr>
            <a:r>
              <a:rPr lang="en-US" altLang="en-US" sz="2800" b="1"/>
              <a:t>High fixed costs require high volumes and high utilization</a:t>
            </a:r>
          </a:p>
        </p:txBody>
      </p:sp>
    </p:spTree>
    <p:extLst>
      <p:ext uri="{BB962C8B-B14F-4D97-AF65-F5344CB8AC3E}">
        <p14:creationId xmlns:p14="http://schemas.microsoft.com/office/powerpoint/2010/main" val="2799566827"/>
      </p:ext>
    </p:extLst>
  </p:cSld>
  <p:clrMapOvr>
    <a:masterClrMapping/>
  </p:clrMapOvr>
  <p:transition>
    <p:pull dir="l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1546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4628" grpId="0" autoUpdateAnimBg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674" name="Picture 2" descr="FL C 13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65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6675" name="Rectangle 3"/>
          <p:cNvSpPr>
            <a:spLocks noGrp="1" noChangeArrowheads="1"/>
          </p:cNvSpPr>
          <p:nvPr>
            <p:ph type="title"/>
          </p:nvPr>
        </p:nvSpPr>
        <p:spPr>
          <a:xfrm>
            <a:off x="685800" y="434975"/>
            <a:ext cx="7772400" cy="8890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2FFF74"/>
                </a:solidFill>
              </a14:hiddenFill>
            </a:ext>
          </a:extLst>
        </p:spPr>
        <p:txBody>
          <a:bodyPr/>
          <a:lstStyle/>
          <a:p>
            <a:r>
              <a:rPr lang="en-US" altLang="en-US"/>
              <a:t>Frito-Lay</a:t>
            </a:r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altLang="en-US"/>
              <a:t>© 2011 Pearson Education</a:t>
            </a:r>
            <a:endParaRPr lang="en-US" altLang="en-US"/>
          </a:p>
        </p:txBody>
      </p:sp>
      <p:sp>
        <p:nvSpPr>
          <p:cNvPr id="156676" name="Rectangle 4"/>
          <p:cNvSpPr>
            <a:spLocks noChangeArrowheads="1"/>
          </p:cNvSpPr>
          <p:nvPr/>
        </p:nvSpPr>
        <p:spPr bwMode="auto">
          <a:xfrm>
            <a:off x="841375" y="1662113"/>
            <a:ext cx="7459663" cy="4235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533400" indent="-5334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1093788" indent="-3810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273175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452563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ct val="40000"/>
              </a:spcAft>
              <a:buClr>
                <a:srgbClr val="BF0922"/>
              </a:buClr>
              <a:buFont typeface="Wingdings" pitchFamily="2" charset="2"/>
              <a:buChar char="u"/>
            </a:pPr>
            <a:r>
              <a:rPr lang="en-US" altLang="en-US" sz="2800" b="1"/>
              <a:t>Demand profile based on historical sales, forecasts, innovations, promotion, local demand data</a:t>
            </a:r>
          </a:p>
          <a:p>
            <a:pPr eaLnBrk="1" hangingPunct="1">
              <a:lnSpc>
                <a:spcPct val="90000"/>
              </a:lnSpc>
              <a:spcAft>
                <a:spcPct val="40000"/>
              </a:spcAft>
              <a:buClr>
                <a:srgbClr val="BF0922"/>
              </a:buClr>
              <a:buFont typeface="Wingdings" pitchFamily="2" charset="2"/>
              <a:buChar char="u"/>
            </a:pPr>
            <a:r>
              <a:rPr lang="en-US" altLang="en-US" sz="2800" b="1"/>
              <a:t>Match total demand to capacity, expansion plans, and costs</a:t>
            </a:r>
          </a:p>
          <a:p>
            <a:pPr eaLnBrk="1" hangingPunct="1">
              <a:lnSpc>
                <a:spcPct val="90000"/>
              </a:lnSpc>
              <a:spcAft>
                <a:spcPct val="40000"/>
              </a:spcAft>
              <a:buClr>
                <a:srgbClr val="BF0922"/>
              </a:buClr>
              <a:buFont typeface="Wingdings" pitchFamily="2" charset="2"/>
              <a:buChar char="u"/>
            </a:pPr>
            <a:r>
              <a:rPr lang="en-US" altLang="en-US" sz="2800" b="1"/>
              <a:t>Quarterly aggregate plan goes to 38 plants in 18 regions</a:t>
            </a:r>
          </a:p>
          <a:p>
            <a:pPr eaLnBrk="1" hangingPunct="1">
              <a:lnSpc>
                <a:spcPct val="90000"/>
              </a:lnSpc>
              <a:spcAft>
                <a:spcPct val="40000"/>
              </a:spcAft>
              <a:buClr>
                <a:srgbClr val="BF0922"/>
              </a:buClr>
              <a:buFont typeface="Wingdings" pitchFamily="2" charset="2"/>
              <a:buChar char="u"/>
            </a:pPr>
            <a:r>
              <a:rPr lang="en-US" altLang="en-US" sz="2800" b="1"/>
              <a:t>Each plant develops 4-week plan for product lines and production runs</a:t>
            </a:r>
            <a:endParaRPr lang="en-US" altLang="en-US" b="1"/>
          </a:p>
        </p:txBody>
      </p:sp>
    </p:spTree>
    <p:extLst>
      <p:ext uri="{BB962C8B-B14F-4D97-AF65-F5344CB8AC3E}">
        <p14:creationId xmlns:p14="http://schemas.microsoft.com/office/powerpoint/2010/main" val="990422566"/>
      </p:ext>
    </p:extLst>
  </p:cSld>
  <p:clrMapOvr>
    <a:masterClrMapping/>
  </p:clrMapOvr>
  <p:transition>
    <p:strip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1566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6676" grpId="0" autoUpdateAnimBg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334963"/>
            <a:ext cx="3959225" cy="14414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2FFF74"/>
                </a:solidFill>
              </a14:hiddenFill>
            </a:ext>
          </a:extLst>
        </p:spPr>
        <p:txBody>
          <a:bodyPr>
            <a:normAutofit/>
          </a:bodyPr>
          <a:lstStyle/>
          <a:p>
            <a:r>
              <a:rPr lang="en-US" altLang="en-US"/>
              <a:t>Aggregate Planning</a:t>
            </a:r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altLang="en-US"/>
              <a:t>© 2011 Pearson Education</a:t>
            </a:r>
            <a:endParaRPr lang="en-US" altLang="en-US"/>
          </a:p>
        </p:txBody>
      </p:sp>
      <p:sp>
        <p:nvSpPr>
          <p:cNvPr id="38915" name="Rectangle 3"/>
          <p:cNvSpPr>
            <a:spLocks noChangeArrowheads="1"/>
          </p:cNvSpPr>
          <p:nvPr/>
        </p:nvSpPr>
        <p:spPr bwMode="auto">
          <a:xfrm>
            <a:off x="655638" y="5938838"/>
            <a:ext cx="12573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600" b="1"/>
              <a:t>Figure 13.2</a:t>
            </a:r>
          </a:p>
        </p:txBody>
      </p:sp>
      <p:pic>
        <p:nvPicPr>
          <p:cNvPr id="38916" name="Picture 4" descr="F 13-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3050" y="801688"/>
            <a:ext cx="6173788" cy="5514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2250528"/>
      </p:ext>
    </p:extLst>
  </p:cSld>
  <p:clrMapOvr>
    <a:masterClrMapping/>
  </p:clrMapOvr>
  <p:transition>
    <p:pull dir="l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72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89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89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89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915" grpId="0" autoUpdateAnimBg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434975"/>
            <a:ext cx="7772400" cy="8890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2FFF74"/>
                </a:solidFill>
              </a14:hiddenFill>
            </a:ext>
          </a:extLst>
        </p:spPr>
        <p:txBody>
          <a:bodyPr/>
          <a:lstStyle/>
          <a:p>
            <a:r>
              <a:rPr lang="en-US" altLang="en-US"/>
              <a:t>Aggregate Planning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altLang="en-US"/>
              <a:t>© 2011 Pearson Education</a:t>
            </a:r>
            <a:endParaRPr lang="en-US" altLang="en-US"/>
          </a:p>
        </p:txBody>
      </p:sp>
      <p:sp>
        <p:nvSpPr>
          <p:cNvPr id="40963" name="Rectangle 3"/>
          <p:cNvSpPr>
            <a:spLocks noChangeArrowheads="1"/>
          </p:cNvSpPr>
          <p:nvPr/>
        </p:nvSpPr>
        <p:spPr bwMode="auto">
          <a:xfrm>
            <a:off x="695325" y="1757363"/>
            <a:ext cx="7753350" cy="4378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533400" indent="-5334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1169988" indent="-457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806575" indent="-457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2443163" indent="-457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3079750" indent="-457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353695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399415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445135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490855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ct val="40000"/>
              </a:spcAft>
              <a:buClr>
                <a:srgbClr val="BF0922"/>
              </a:buClr>
              <a:buFont typeface="Wingdings" pitchFamily="2" charset="2"/>
              <a:buChar char="u"/>
            </a:pPr>
            <a:r>
              <a:rPr lang="en-US" altLang="en-US" sz="3200" b="1"/>
              <a:t>Combines appropriate resources into general terms</a:t>
            </a:r>
          </a:p>
          <a:p>
            <a:pPr eaLnBrk="1" hangingPunct="1">
              <a:lnSpc>
                <a:spcPct val="90000"/>
              </a:lnSpc>
              <a:spcAft>
                <a:spcPct val="40000"/>
              </a:spcAft>
              <a:buClr>
                <a:srgbClr val="BF0922"/>
              </a:buClr>
              <a:buFont typeface="Wingdings" pitchFamily="2" charset="2"/>
              <a:buChar char="u"/>
            </a:pPr>
            <a:r>
              <a:rPr lang="en-US" altLang="en-US" sz="3200" b="1"/>
              <a:t>Part of a larger production planning system</a:t>
            </a:r>
          </a:p>
          <a:p>
            <a:pPr eaLnBrk="1" hangingPunct="1">
              <a:lnSpc>
                <a:spcPct val="90000"/>
              </a:lnSpc>
              <a:spcAft>
                <a:spcPct val="40000"/>
              </a:spcAft>
              <a:buClr>
                <a:srgbClr val="BF0922"/>
              </a:buClr>
              <a:buFont typeface="Wingdings" pitchFamily="2" charset="2"/>
              <a:buChar char="u"/>
            </a:pPr>
            <a:r>
              <a:rPr lang="en-US" altLang="en-US" sz="3200" b="1"/>
              <a:t>Disaggregation breaks the plan down into greater detail</a:t>
            </a:r>
          </a:p>
          <a:p>
            <a:pPr eaLnBrk="1" hangingPunct="1">
              <a:lnSpc>
                <a:spcPct val="90000"/>
              </a:lnSpc>
              <a:spcAft>
                <a:spcPct val="40000"/>
              </a:spcAft>
              <a:buClr>
                <a:srgbClr val="BF0922"/>
              </a:buClr>
              <a:buFont typeface="Wingdings" pitchFamily="2" charset="2"/>
              <a:buChar char="u"/>
            </a:pPr>
            <a:r>
              <a:rPr lang="en-US" altLang="en-US" sz="3200" b="1"/>
              <a:t>Disaggregation results in a master production schedule</a:t>
            </a:r>
          </a:p>
        </p:txBody>
      </p:sp>
    </p:spTree>
    <p:extLst>
      <p:ext uri="{BB962C8B-B14F-4D97-AF65-F5344CB8AC3E}">
        <p14:creationId xmlns:p14="http://schemas.microsoft.com/office/powerpoint/2010/main" val="2768511456"/>
      </p:ext>
    </p:extLst>
  </p:cSld>
  <p:clrMapOvr>
    <a:masterClrMapping/>
  </p:clrMapOvr>
  <p:transition>
    <p:pull dir="l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409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63" grpId="0" autoUpdateAnimBg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>
          <a:xfrm>
            <a:off x="677863" y="571500"/>
            <a:ext cx="7770812" cy="8159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2FFF74"/>
                </a:solidFill>
              </a14:hiddenFill>
            </a:ext>
          </a:extLst>
        </p:spPr>
        <p:txBody>
          <a:bodyPr lIns="99994" tIns="49997" rIns="99994" bIns="49997" anchorCtr="1">
            <a:normAutofit/>
          </a:bodyPr>
          <a:lstStyle/>
          <a:p>
            <a:r>
              <a:rPr lang="en-US" altLang="en-US"/>
              <a:t>What is Forecasting?</a:t>
            </a:r>
          </a:p>
        </p:txBody>
      </p:sp>
      <p:sp>
        <p:nvSpPr>
          <p:cNvPr id="102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altLang="en-US"/>
              <a:t>© 2011 Pearson Education</a:t>
            </a:r>
            <a:endParaRPr lang="en-US" altLang="en-US"/>
          </a:p>
        </p:txBody>
      </p:sp>
      <p:sp>
        <p:nvSpPr>
          <p:cNvPr id="40963" name="Rectangle 3"/>
          <p:cNvSpPr>
            <a:spLocks noChangeArrowheads="1"/>
          </p:cNvSpPr>
          <p:nvPr/>
        </p:nvSpPr>
        <p:spPr bwMode="auto">
          <a:xfrm>
            <a:off x="558800" y="1689100"/>
            <a:ext cx="4635500" cy="472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8954" tIns="48608" rIns="98954" bIns="48608"/>
          <a:lstStyle>
            <a:lvl1pPr marL="533400" indent="-533400" algn="l">
              <a:lnSpc>
                <a:spcPct val="90000"/>
              </a:lnSpc>
              <a:spcAft>
                <a:spcPct val="40000"/>
              </a:spcAft>
              <a:buChar char="•"/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1168400" indent="-455613" algn="l">
              <a:lnSpc>
                <a:spcPct val="90000"/>
              </a:lnSpc>
              <a:spcAft>
                <a:spcPct val="40000"/>
              </a:spcAft>
              <a:buChar char="–"/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576388" indent="-228600" algn="l">
              <a:lnSpc>
                <a:spcPct val="90000"/>
              </a:lnSpc>
              <a:spcAft>
                <a:spcPct val="40000"/>
              </a:spcAft>
              <a:buChar char="•"/>
              <a:defRPr sz="20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982788" indent="-227013" algn="l">
              <a:lnSpc>
                <a:spcPct val="90000"/>
              </a:lnSpc>
              <a:spcAft>
                <a:spcPct val="40000"/>
              </a:spcAft>
              <a:buChar char="–"/>
              <a:defRPr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389188" indent="-227013" algn="l">
              <a:lnSpc>
                <a:spcPct val="90000"/>
              </a:lnSpc>
              <a:spcAft>
                <a:spcPct val="40000"/>
              </a:spcAft>
              <a:buChar char="»"/>
              <a:defRPr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846388" indent="-227013" fontAlgn="base">
              <a:lnSpc>
                <a:spcPct val="90000"/>
              </a:lnSpc>
              <a:spcBef>
                <a:spcPct val="0"/>
              </a:spcBef>
              <a:spcAft>
                <a:spcPct val="40000"/>
              </a:spcAft>
              <a:buChar char="»"/>
              <a:defRPr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3303588" indent="-227013" fontAlgn="base">
              <a:lnSpc>
                <a:spcPct val="90000"/>
              </a:lnSpc>
              <a:spcBef>
                <a:spcPct val="0"/>
              </a:spcBef>
              <a:spcAft>
                <a:spcPct val="40000"/>
              </a:spcAft>
              <a:buChar char="»"/>
              <a:defRPr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760788" indent="-227013" fontAlgn="base">
              <a:lnSpc>
                <a:spcPct val="90000"/>
              </a:lnSpc>
              <a:spcBef>
                <a:spcPct val="0"/>
              </a:spcBef>
              <a:spcAft>
                <a:spcPct val="40000"/>
              </a:spcAft>
              <a:buChar char="»"/>
              <a:defRPr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4217988" indent="-227013" fontAlgn="base">
              <a:lnSpc>
                <a:spcPct val="90000"/>
              </a:lnSpc>
              <a:spcBef>
                <a:spcPct val="0"/>
              </a:spcBef>
              <a:spcAft>
                <a:spcPct val="40000"/>
              </a:spcAft>
              <a:buChar char="»"/>
              <a:defRPr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buClr>
                <a:srgbClr val="BF0922"/>
              </a:buClr>
              <a:buFont typeface="Wingdings" pitchFamily="2" charset="2"/>
              <a:buChar char="u"/>
            </a:pPr>
            <a:r>
              <a:rPr lang="en-US" altLang="en-US" sz="2900"/>
              <a:t>Process of predicting a future event</a:t>
            </a:r>
          </a:p>
          <a:p>
            <a:pPr eaLnBrk="1" hangingPunct="1">
              <a:buClr>
                <a:srgbClr val="BF0922"/>
              </a:buClr>
              <a:buFont typeface="Wingdings" pitchFamily="2" charset="2"/>
              <a:buChar char="u"/>
            </a:pPr>
            <a:r>
              <a:rPr lang="en-US" altLang="en-US" sz="2900"/>
              <a:t>Underlying basis </a:t>
            </a:r>
            <a:br>
              <a:rPr lang="en-US" altLang="en-US" sz="2900"/>
            </a:br>
            <a:r>
              <a:rPr lang="en-US" altLang="en-US" sz="2900"/>
              <a:t>of all business decisions</a:t>
            </a:r>
          </a:p>
          <a:p>
            <a:pPr lvl="1" eaLnBrk="1" hangingPunct="1">
              <a:buClr>
                <a:srgbClr val="BF0922"/>
              </a:buClr>
              <a:buFont typeface="Wingdings" pitchFamily="2" charset="2"/>
              <a:buChar char="u"/>
            </a:pPr>
            <a:r>
              <a:rPr lang="en-US" altLang="en-US"/>
              <a:t>Production</a:t>
            </a:r>
          </a:p>
          <a:p>
            <a:pPr lvl="1" eaLnBrk="1" hangingPunct="1">
              <a:buClr>
                <a:srgbClr val="BF0922"/>
              </a:buClr>
              <a:buFont typeface="Wingdings" pitchFamily="2" charset="2"/>
              <a:buChar char="u"/>
            </a:pPr>
            <a:r>
              <a:rPr lang="en-US" altLang="en-US"/>
              <a:t>Inventory</a:t>
            </a:r>
          </a:p>
          <a:p>
            <a:pPr lvl="1" eaLnBrk="1" hangingPunct="1">
              <a:buClr>
                <a:srgbClr val="BF0922"/>
              </a:buClr>
              <a:buFont typeface="Wingdings" pitchFamily="2" charset="2"/>
              <a:buChar char="u"/>
            </a:pPr>
            <a:r>
              <a:rPr lang="en-US" altLang="en-US"/>
              <a:t>Personnel</a:t>
            </a:r>
          </a:p>
          <a:p>
            <a:pPr lvl="1" eaLnBrk="1" hangingPunct="1">
              <a:buClr>
                <a:srgbClr val="BF0922"/>
              </a:buClr>
              <a:buFont typeface="Wingdings" pitchFamily="2" charset="2"/>
              <a:buChar char="u"/>
            </a:pPr>
            <a:r>
              <a:rPr lang="en-US" altLang="en-US"/>
              <a:t>Facilities</a:t>
            </a:r>
          </a:p>
        </p:txBody>
      </p:sp>
      <p:grpSp>
        <p:nvGrpSpPr>
          <p:cNvPr id="40964" name="Group 4"/>
          <p:cNvGrpSpPr>
            <a:grpSpLocks/>
          </p:cNvGrpSpPr>
          <p:nvPr/>
        </p:nvGrpSpPr>
        <p:grpSpPr bwMode="auto">
          <a:xfrm>
            <a:off x="4778375" y="2092325"/>
            <a:ext cx="3832225" cy="3775075"/>
            <a:chOff x="3010" y="1318"/>
            <a:chExt cx="2414" cy="2378"/>
          </a:xfrm>
        </p:grpSpPr>
        <p:grpSp>
          <p:nvGrpSpPr>
            <p:cNvPr id="40965" name="Group 5"/>
            <p:cNvGrpSpPr>
              <a:grpSpLocks/>
            </p:cNvGrpSpPr>
            <p:nvPr/>
          </p:nvGrpSpPr>
          <p:grpSpPr bwMode="auto">
            <a:xfrm>
              <a:off x="3010" y="1318"/>
              <a:ext cx="2414" cy="2378"/>
              <a:chOff x="2919" y="1325"/>
              <a:chExt cx="2414" cy="2378"/>
            </a:xfrm>
          </p:grpSpPr>
          <p:sp>
            <p:nvSpPr>
              <p:cNvPr id="40966" name="Freeform 6"/>
              <p:cNvSpPr>
                <a:spLocks/>
              </p:cNvSpPr>
              <p:nvPr/>
            </p:nvSpPr>
            <p:spPr bwMode="auto">
              <a:xfrm>
                <a:off x="3639" y="2363"/>
                <a:ext cx="550" cy="463"/>
              </a:xfrm>
              <a:custGeom>
                <a:avLst/>
                <a:gdLst>
                  <a:gd name="T0" fmla="*/ 70 w 583"/>
                  <a:gd name="T1" fmla="*/ 452 h 494"/>
                  <a:gd name="T2" fmla="*/ 319 w 583"/>
                  <a:gd name="T3" fmla="*/ 185 h 494"/>
                  <a:gd name="T4" fmla="*/ 313 w 583"/>
                  <a:gd name="T5" fmla="*/ 154 h 494"/>
                  <a:gd name="T6" fmla="*/ 325 w 583"/>
                  <a:gd name="T7" fmla="*/ 118 h 494"/>
                  <a:gd name="T8" fmla="*/ 333 w 583"/>
                  <a:gd name="T9" fmla="*/ 96 h 494"/>
                  <a:gd name="T10" fmla="*/ 331 w 583"/>
                  <a:gd name="T11" fmla="*/ 62 h 494"/>
                  <a:gd name="T12" fmla="*/ 327 w 583"/>
                  <a:gd name="T13" fmla="*/ 32 h 494"/>
                  <a:gd name="T14" fmla="*/ 341 w 583"/>
                  <a:gd name="T15" fmla="*/ 16 h 494"/>
                  <a:gd name="T16" fmla="*/ 365 w 583"/>
                  <a:gd name="T17" fmla="*/ 13 h 494"/>
                  <a:gd name="T18" fmla="*/ 382 w 583"/>
                  <a:gd name="T19" fmla="*/ 31 h 494"/>
                  <a:gd name="T20" fmla="*/ 384 w 583"/>
                  <a:gd name="T21" fmla="*/ 63 h 494"/>
                  <a:gd name="T22" fmla="*/ 370 w 583"/>
                  <a:gd name="T23" fmla="*/ 94 h 494"/>
                  <a:gd name="T24" fmla="*/ 474 w 583"/>
                  <a:gd name="T25" fmla="*/ 12 h 494"/>
                  <a:gd name="T26" fmla="*/ 492 w 583"/>
                  <a:gd name="T27" fmla="*/ 0 h 494"/>
                  <a:gd name="T28" fmla="*/ 506 w 583"/>
                  <a:gd name="T29" fmla="*/ 14 h 494"/>
                  <a:gd name="T30" fmla="*/ 482 w 583"/>
                  <a:gd name="T31" fmla="*/ 49 h 494"/>
                  <a:gd name="T32" fmla="*/ 426 w 583"/>
                  <a:gd name="T33" fmla="*/ 110 h 494"/>
                  <a:gd name="T34" fmla="*/ 525 w 583"/>
                  <a:gd name="T35" fmla="*/ 32 h 494"/>
                  <a:gd name="T36" fmla="*/ 541 w 583"/>
                  <a:gd name="T37" fmla="*/ 35 h 494"/>
                  <a:gd name="T38" fmla="*/ 540 w 583"/>
                  <a:gd name="T39" fmla="*/ 55 h 494"/>
                  <a:gd name="T40" fmla="*/ 457 w 583"/>
                  <a:gd name="T41" fmla="*/ 129 h 494"/>
                  <a:gd name="T42" fmla="*/ 559 w 583"/>
                  <a:gd name="T43" fmla="*/ 71 h 494"/>
                  <a:gd name="T44" fmla="*/ 572 w 583"/>
                  <a:gd name="T45" fmla="*/ 77 h 494"/>
                  <a:gd name="T46" fmla="*/ 570 w 583"/>
                  <a:gd name="T47" fmla="*/ 93 h 494"/>
                  <a:gd name="T48" fmla="*/ 509 w 583"/>
                  <a:gd name="T49" fmla="*/ 127 h 494"/>
                  <a:gd name="T50" fmla="*/ 479 w 583"/>
                  <a:gd name="T51" fmla="*/ 153 h 494"/>
                  <a:gd name="T52" fmla="*/ 564 w 583"/>
                  <a:gd name="T53" fmla="*/ 110 h 494"/>
                  <a:gd name="T54" fmla="*/ 582 w 583"/>
                  <a:gd name="T55" fmla="*/ 116 h 494"/>
                  <a:gd name="T56" fmla="*/ 577 w 583"/>
                  <a:gd name="T57" fmla="*/ 132 h 494"/>
                  <a:gd name="T58" fmla="*/ 487 w 583"/>
                  <a:gd name="T59" fmla="*/ 174 h 494"/>
                  <a:gd name="T60" fmla="*/ 447 w 583"/>
                  <a:gd name="T61" fmla="*/ 202 h 494"/>
                  <a:gd name="T62" fmla="*/ 418 w 583"/>
                  <a:gd name="T63" fmla="*/ 225 h 494"/>
                  <a:gd name="T64" fmla="*/ 360 w 583"/>
                  <a:gd name="T65" fmla="*/ 228 h 494"/>
                  <a:gd name="T66" fmla="*/ 85 w 583"/>
                  <a:gd name="T67" fmla="*/ 479 h 494"/>
                  <a:gd name="T68" fmla="*/ 64 w 583"/>
                  <a:gd name="T69" fmla="*/ 493 h 494"/>
                  <a:gd name="T70" fmla="*/ 45 w 583"/>
                  <a:gd name="T71" fmla="*/ 485 h 494"/>
                  <a:gd name="T72" fmla="*/ 0 w 583"/>
                  <a:gd name="T73" fmla="*/ 405 h 4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583" h="494">
                    <a:moveTo>
                      <a:pt x="17" y="362"/>
                    </a:moveTo>
                    <a:lnTo>
                      <a:pt x="70" y="452"/>
                    </a:lnTo>
                    <a:lnTo>
                      <a:pt x="324" y="202"/>
                    </a:lnTo>
                    <a:lnTo>
                      <a:pt x="319" y="185"/>
                    </a:lnTo>
                    <a:lnTo>
                      <a:pt x="315" y="171"/>
                    </a:lnTo>
                    <a:lnTo>
                      <a:pt x="313" y="154"/>
                    </a:lnTo>
                    <a:lnTo>
                      <a:pt x="317" y="136"/>
                    </a:lnTo>
                    <a:lnTo>
                      <a:pt x="325" y="118"/>
                    </a:lnTo>
                    <a:lnTo>
                      <a:pt x="333" y="105"/>
                    </a:lnTo>
                    <a:lnTo>
                      <a:pt x="333" y="96"/>
                    </a:lnTo>
                    <a:lnTo>
                      <a:pt x="335" y="76"/>
                    </a:lnTo>
                    <a:lnTo>
                      <a:pt x="331" y="62"/>
                    </a:lnTo>
                    <a:lnTo>
                      <a:pt x="327" y="46"/>
                    </a:lnTo>
                    <a:lnTo>
                      <a:pt x="327" y="32"/>
                    </a:lnTo>
                    <a:lnTo>
                      <a:pt x="332" y="23"/>
                    </a:lnTo>
                    <a:lnTo>
                      <a:pt x="341" y="16"/>
                    </a:lnTo>
                    <a:lnTo>
                      <a:pt x="355" y="13"/>
                    </a:lnTo>
                    <a:lnTo>
                      <a:pt x="365" y="13"/>
                    </a:lnTo>
                    <a:lnTo>
                      <a:pt x="373" y="18"/>
                    </a:lnTo>
                    <a:lnTo>
                      <a:pt x="382" y="31"/>
                    </a:lnTo>
                    <a:lnTo>
                      <a:pt x="385" y="49"/>
                    </a:lnTo>
                    <a:lnTo>
                      <a:pt x="384" y="63"/>
                    </a:lnTo>
                    <a:lnTo>
                      <a:pt x="380" y="77"/>
                    </a:lnTo>
                    <a:lnTo>
                      <a:pt x="370" y="94"/>
                    </a:lnTo>
                    <a:lnTo>
                      <a:pt x="380" y="101"/>
                    </a:lnTo>
                    <a:lnTo>
                      <a:pt x="474" y="12"/>
                    </a:lnTo>
                    <a:lnTo>
                      <a:pt x="481" y="3"/>
                    </a:lnTo>
                    <a:lnTo>
                      <a:pt x="492" y="0"/>
                    </a:lnTo>
                    <a:lnTo>
                      <a:pt x="503" y="5"/>
                    </a:lnTo>
                    <a:lnTo>
                      <a:pt x="506" y="14"/>
                    </a:lnTo>
                    <a:lnTo>
                      <a:pt x="506" y="23"/>
                    </a:lnTo>
                    <a:lnTo>
                      <a:pt x="482" y="49"/>
                    </a:lnTo>
                    <a:lnTo>
                      <a:pt x="422" y="104"/>
                    </a:lnTo>
                    <a:lnTo>
                      <a:pt x="426" y="110"/>
                    </a:lnTo>
                    <a:lnTo>
                      <a:pt x="514" y="39"/>
                    </a:lnTo>
                    <a:lnTo>
                      <a:pt x="525" y="32"/>
                    </a:lnTo>
                    <a:lnTo>
                      <a:pt x="534" y="31"/>
                    </a:lnTo>
                    <a:lnTo>
                      <a:pt x="541" y="35"/>
                    </a:lnTo>
                    <a:lnTo>
                      <a:pt x="543" y="44"/>
                    </a:lnTo>
                    <a:lnTo>
                      <a:pt x="540" y="55"/>
                    </a:lnTo>
                    <a:lnTo>
                      <a:pt x="452" y="125"/>
                    </a:lnTo>
                    <a:lnTo>
                      <a:pt x="457" y="129"/>
                    </a:lnTo>
                    <a:lnTo>
                      <a:pt x="548" y="74"/>
                    </a:lnTo>
                    <a:lnTo>
                      <a:pt x="559" y="71"/>
                    </a:lnTo>
                    <a:lnTo>
                      <a:pt x="565" y="71"/>
                    </a:lnTo>
                    <a:lnTo>
                      <a:pt x="572" y="77"/>
                    </a:lnTo>
                    <a:lnTo>
                      <a:pt x="573" y="85"/>
                    </a:lnTo>
                    <a:lnTo>
                      <a:pt x="570" y="93"/>
                    </a:lnTo>
                    <a:lnTo>
                      <a:pt x="564" y="99"/>
                    </a:lnTo>
                    <a:lnTo>
                      <a:pt x="509" y="127"/>
                    </a:lnTo>
                    <a:lnTo>
                      <a:pt x="475" y="147"/>
                    </a:lnTo>
                    <a:lnTo>
                      <a:pt x="479" y="153"/>
                    </a:lnTo>
                    <a:lnTo>
                      <a:pt x="539" y="122"/>
                    </a:lnTo>
                    <a:lnTo>
                      <a:pt x="564" y="110"/>
                    </a:lnTo>
                    <a:lnTo>
                      <a:pt x="579" y="110"/>
                    </a:lnTo>
                    <a:lnTo>
                      <a:pt x="582" y="116"/>
                    </a:lnTo>
                    <a:lnTo>
                      <a:pt x="582" y="124"/>
                    </a:lnTo>
                    <a:lnTo>
                      <a:pt x="577" y="132"/>
                    </a:lnTo>
                    <a:lnTo>
                      <a:pt x="537" y="152"/>
                    </a:lnTo>
                    <a:lnTo>
                      <a:pt x="487" y="174"/>
                    </a:lnTo>
                    <a:lnTo>
                      <a:pt x="466" y="186"/>
                    </a:lnTo>
                    <a:lnTo>
                      <a:pt x="447" y="202"/>
                    </a:lnTo>
                    <a:lnTo>
                      <a:pt x="433" y="218"/>
                    </a:lnTo>
                    <a:lnTo>
                      <a:pt x="418" y="225"/>
                    </a:lnTo>
                    <a:lnTo>
                      <a:pt x="397" y="230"/>
                    </a:lnTo>
                    <a:lnTo>
                      <a:pt x="360" y="228"/>
                    </a:lnTo>
                    <a:lnTo>
                      <a:pt x="349" y="222"/>
                    </a:lnTo>
                    <a:lnTo>
                      <a:pt x="85" y="479"/>
                    </a:lnTo>
                    <a:lnTo>
                      <a:pt x="73" y="489"/>
                    </a:lnTo>
                    <a:lnTo>
                      <a:pt x="64" y="493"/>
                    </a:lnTo>
                    <a:lnTo>
                      <a:pt x="53" y="491"/>
                    </a:lnTo>
                    <a:lnTo>
                      <a:pt x="45" y="485"/>
                    </a:lnTo>
                    <a:lnTo>
                      <a:pt x="38" y="472"/>
                    </a:lnTo>
                    <a:lnTo>
                      <a:pt x="0" y="405"/>
                    </a:lnTo>
                    <a:lnTo>
                      <a:pt x="17" y="362"/>
                    </a:lnTo>
                  </a:path>
                </a:pathLst>
              </a:custGeom>
              <a:solidFill>
                <a:srgbClr val="FF9F9F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0476" tIns="44444" rIns="90476" bIns="44444">
                <a:spAutoFit/>
              </a:bodyPr>
              <a:lstStyle/>
              <a:p>
                <a:endParaRPr lang="en-ZA"/>
              </a:p>
            </p:txBody>
          </p:sp>
          <p:sp>
            <p:nvSpPr>
              <p:cNvPr id="40967" name="Freeform 7"/>
              <p:cNvSpPr>
                <a:spLocks/>
              </p:cNvSpPr>
              <p:nvPr/>
            </p:nvSpPr>
            <p:spPr bwMode="auto">
              <a:xfrm>
                <a:off x="2992" y="3203"/>
                <a:ext cx="524" cy="465"/>
              </a:xfrm>
              <a:custGeom>
                <a:avLst/>
                <a:gdLst>
                  <a:gd name="T0" fmla="*/ 163 w 556"/>
                  <a:gd name="T1" fmla="*/ 8 h 497"/>
                  <a:gd name="T2" fmla="*/ 0 w 556"/>
                  <a:gd name="T3" fmla="*/ 450 h 497"/>
                  <a:gd name="T4" fmla="*/ 7 w 556"/>
                  <a:gd name="T5" fmla="*/ 459 h 497"/>
                  <a:gd name="T6" fmla="*/ 19 w 556"/>
                  <a:gd name="T7" fmla="*/ 451 h 497"/>
                  <a:gd name="T8" fmla="*/ 176 w 556"/>
                  <a:gd name="T9" fmla="*/ 26 h 497"/>
                  <a:gd name="T10" fmla="*/ 185 w 556"/>
                  <a:gd name="T11" fmla="*/ 22 h 497"/>
                  <a:gd name="T12" fmla="*/ 244 w 556"/>
                  <a:gd name="T13" fmla="*/ 20 h 497"/>
                  <a:gd name="T14" fmla="*/ 322 w 556"/>
                  <a:gd name="T15" fmla="*/ 23 h 497"/>
                  <a:gd name="T16" fmla="*/ 392 w 556"/>
                  <a:gd name="T17" fmla="*/ 27 h 497"/>
                  <a:gd name="T18" fmla="*/ 412 w 556"/>
                  <a:gd name="T19" fmla="*/ 33 h 497"/>
                  <a:gd name="T20" fmla="*/ 423 w 556"/>
                  <a:gd name="T21" fmla="*/ 45 h 497"/>
                  <a:gd name="T22" fmla="*/ 431 w 556"/>
                  <a:gd name="T23" fmla="*/ 58 h 497"/>
                  <a:gd name="T24" fmla="*/ 542 w 556"/>
                  <a:gd name="T25" fmla="*/ 492 h 497"/>
                  <a:gd name="T26" fmla="*/ 549 w 556"/>
                  <a:gd name="T27" fmla="*/ 496 h 497"/>
                  <a:gd name="T28" fmla="*/ 555 w 556"/>
                  <a:gd name="T29" fmla="*/ 487 h 497"/>
                  <a:gd name="T30" fmla="*/ 448 w 556"/>
                  <a:gd name="T31" fmla="*/ 56 h 497"/>
                  <a:gd name="T32" fmla="*/ 438 w 556"/>
                  <a:gd name="T33" fmla="*/ 32 h 497"/>
                  <a:gd name="T34" fmla="*/ 428 w 556"/>
                  <a:gd name="T35" fmla="*/ 23 h 497"/>
                  <a:gd name="T36" fmla="*/ 419 w 556"/>
                  <a:gd name="T37" fmla="*/ 17 h 497"/>
                  <a:gd name="T38" fmla="*/ 406 w 556"/>
                  <a:gd name="T39" fmla="*/ 11 h 497"/>
                  <a:gd name="T40" fmla="*/ 384 w 556"/>
                  <a:gd name="T41" fmla="*/ 8 h 497"/>
                  <a:gd name="T42" fmla="*/ 310 w 556"/>
                  <a:gd name="T43" fmla="*/ 2 h 497"/>
                  <a:gd name="T44" fmla="*/ 231 w 556"/>
                  <a:gd name="T45" fmla="*/ 0 h 497"/>
                  <a:gd name="T46" fmla="*/ 193 w 556"/>
                  <a:gd name="T47" fmla="*/ 1 h 497"/>
                  <a:gd name="T48" fmla="*/ 175 w 556"/>
                  <a:gd name="T49" fmla="*/ 2 h 497"/>
                  <a:gd name="T50" fmla="*/ 163 w 556"/>
                  <a:gd name="T51" fmla="*/ 8 h 4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556" h="497">
                    <a:moveTo>
                      <a:pt x="163" y="8"/>
                    </a:moveTo>
                    <a:lnTo>
                      <a:pt x="0" y="450"/>
                    </a:lnTo>
                    <a:lnTo>
                      <a:pt x="7" y="459"/>
                    </a:lnTo>
                    <a:lnTo>
                      <a:pt x="19" y="451"/>
                    </a:lnTo>
                    <a:lnTo>
                      <a:pt x="176" y="26"/>
                    </a:lnTo>
                    <a:lnTo>
                      <a:pt x="185" y="22"/>
                    </a:lnTo>
                    <a:lnTo>
                      <a:pt x="244" y="20"/>
                    </a:lnTo>
                    <a:lnTo>
                      <a:pt x="322" y="23"/>
                    </a:lnTo>
                    <a:lnTo>
                      <a:pt x="392" y="27"/>
                    </a:lnTo>
                    <a:lnTo>
                      <a:pt x="412" y="33"/>
                    </a:lnTo>
                    <a:lnTo>
                      <a:pt x="423" y="45"/>
                    </a:lnTo>
                    <a:lnTo>
                      <a:pt x="431" y="58"/>
                    </a:lnTo>
                    <a:lnTo>
                      <a:pt x="542" y="492"/>
                    </a:lnTo>
                    <a:lnTo>
                      <a:pt x="549" y="496"/>
                    </a:lnTo>
                    <a:lnTo>
                      <a:pt x="555" y="487"/>
                    </a:lnTo>
                    <a:lnTo>
                      <a:pt x="448" y="56"/>
                    </a:lnTo>
                    <a:lnTo>
                      <a:pt x="438" y="32"/>
                    </a:lnTo>
                    <a:lnTo>
                      <a:pt x="428" y="23"/>
                    </a:lnTo>
                    <a:lnTo>
                      <a:pt x="419" y="17"/>
                    </a:lnTo>
                    <a:lnTo>
                      <a:pt x="406" y="11"/>
                    </a:lnTo>
                    <a:lnTo>
                      <a:pt x="384" y="8"/>
                    </a:lnTo>
                    <a:lnTo>
                      <a:pt x="310" y="2"/>
                    </a:lnTo>
                    <a:lnTo>
                      <a:pt x="231" y="0"/>
                    </a:lnTo>
                    <a:lnTo>
                      <a:pt x="193" y="1"/>
                    </a:lnTo>
                    <a:lnTo>
                      <a:pt x="175" y="2"/>
                    </a:lnTo>
                    <a:lnTo>
                      <a:pt x="163" y="8"/>
                    </a:lnTo>
                  </a:path>
                </a:pathLst>
              </a:custGeom>
              <a:solidFill>
                <a:srgbClr val="919191"/>
              </a:solidFill>
              <a:ln w="12700" cap="rnd" cmpd="sng">
                <a:solidFill>
                  <a:srgbClr val="91919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0476" tIns="44444" rIns="90476" bIns="44444">
                <a:spAutoFit/>
              </a:bodyPr>
              <a:lstStyle/>
              <a:p>
                <a:endParaRPr lang="en-ZA"/>
              </a:p>
            </p:txBody>
          </p:sp>
          <p:sp>
            <p:nvSpPr>
              <p:cNvPr id="40968" name="Freeform 8"/>
              <p:cNvSpPr>
                <a:spLocks/>
              </p:cNvSpPr>
              <p:nvPr/>
            </p:nvSpPr>
            <p:spPr bwMode="auto">
              <a:xfrm>
                <a:off x="2998" y="2678"/>
                <a:ext cx="548" cy="541"/>
              </a:xfrm>
              <a:custGeom>
                <a:avLst/>
                <a:gdLst>
                  <a:gd name="T0" fmla="*/ 118 w 580"/>
                  <a:gd name="T1" fmla="*/ 0 h 579"/>
                  <a:gd name="T2" fmla="*/ 38 w 580"/>
                  <a:gd name="T3" fmla="*/ 0 h 579"/>
                  <a:gd name="T4" fmla="*/ 4 w 580"/>
                  <a:gd name="T5" fmla="*/ 22 h 579"/>
                  <a:gd name="T6" fmla="*/ 0 w 580"/>
                  <a:gd name="T7" fmla="*/ 75 h 579"/>
                  <a:gd name="T8" fmla="*/ 88 w 580"/>
                  <a:gd name="T9" fmla="*/ 385 h 579"/>
                  <a:gd name="T10" fmla="*/ 96 w 580"/>
                  <a:gd name="T11" fmla="*/ 417 h 579"/>
                  <a:gd name="T12" fmla="*/ 99 w 580"/>
                  <a:gd name="T13" fmla="*/ 450 h 579"/>
                  <a:gd name="T14" fmla="*/ 104 w 580"/>
                  <a:gd name="T15" fmla="*/ 522 h 579"/>
                  <a:gd name="T16" fmla="*/ 120 w 580"/>
                  <a:gd name="T17" fmla="*/ 555 h 579"/>
                  <a:gd name="T18" fmla="*/ 142 w 580"/>
                  <a:gd name="T19" fmla="*/ 560 h 579"/>
                  <a:gd name="T20" fmla="*/ 167 w 580"/>
                  <a:gd name="T21" fmla="*/ 563 h 579"/>
                  <a:gd name="T22" fmla="*/ 236 w 580"/>
                  <a:gd name="T23" fmla="*/ 566 h 579"/>
                  <a:gd name="T24" fmla="*/ 365 w 580"/>
                  <a:gd name="T25" fmla="*/ 571 h 579"/>
                  <a:gd name="T26" fmla="*/ 466 w 580"/>
                  <a:gd name="T27" fmla="*/ 578 h 579"/>
                  <a:gd name="T28" fmla="*/ 491 w 580"/>
                  <a:gd name="T29" fmla="*/ 569 h 579"/>
                  <a:gd name="T30" fmla="*/ 511 w 580"/>
                  <a:gd name="T31" fmla="*/ 547 h 579"/>
                  <a:gd name="T32" fmla="*/ 532 w 580"/>
                  <a:gd name="T33" fmla="*/ 515 h 579"/>
                  <a:gd name="T34" fmla="*/ 550 w 580"/>
                  <a:gd name="T35" fmla="*/ 482 h 579"/>
                  <a:gd name="T36" fmla="*/ 562 w 580"/>
                  <a:gd name="T37" fmla="*/ 462 h 579"/>
                  <a:gd name="T38" fmla="*/ 568 w 580"/>
                  <a:gd name="T39" fmla="*/ 447 h 579"/>
                  <a:gd name="T40" fmla="*/ 578 w 580"/>
                  <a:gd name="T41" fmla="*/ 420 h 579"/>
                  <a:gd name="T42" fmla="*/ 579 w 580"/>
                  <a:gd name="T43" fmla="*/ 408 h 579"/>
                  <a:gd name="T44" fmla="*/ 578 w 580"/>
                  <a:gd name="T45" fmla="*/ 392 h 579"/>
                  <a:gd name="T46" fmla="*/ 570 w 580"/>
                  <a:gd name="T47" fmla="*/ 383 h 579"/>
                  <a:gd name="T48" fmla="*/ 553 w 580"/>
                  <a:gd name="T49" fmla="*/ 373 h 579"/>
                  <a:gd name="T50" fmla="*/ 535 w 580"/>
                  <a:gd name="T51" fmla="*/ 372 h 579"/>
                  <a:gd name="T52" fmla="*/ 511 w 580"/>
                  <a:gd name="T53" fmla="*/ 372 h 579"/>
                  <a:gd name="T54" fmla="*/ 190 w 580"/>
                  <a:gd name="T55" fmla="*/ 383 h 579"/>
                  <a:gd name="T56" fmla="*/ 183 w 580"/>
                  <a:gd name="T57" fmla="*/ 308 h 579"/>
                  <a:gd name="T58" fmla="*/ 172 w 580"/>
                  <a:gd name="T59" fmla="*/ 165 h 579"/>
                  <a:gd name="T60" fmla="*/ 165 w 580"/>
                  <a:gd name="T61" fmla="*/ 66 h 579"/>
                  <a:gd name="T62" fmla="*/ 153 w 580"/>
                  <a:gd name="T63" fmla="*/ 25 h 579"/>
                  <a:gd name="T64" fmla="*/ 118 w 580"/>
                  <a:gd name="T65" fmla="*/ 0 h 5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580" h="579">
                    <a:moveTo>
                      <a:pt x="118" y="0"/>
                    </a:moveTo>
                    <a:lnTo>
                      <a:pt x="38" y="0"/>
                    </a:lnTo>
                    <a:lnTo>
                      <a:pt x="4" y="22"/>
                    </a:lnTo>
                    <a:lnTo>
                      <a:pt x="0" y="75"/>
                    </a:lnTo>
                    <a:lnTo>
                      <a:pt x="88" y="385"/>
                    </a:lnTo>
                    <a:lnTo>
                      <a:pt x="96" y="417"/>
                    </a:lnTo>
                    <a:lnTo>
                      <a:pt x="99" y="450"/>
                    </a:lnTo>
                    <a:lnTo>
                      <a:pt x="104" y="522"/>
                    </a:lnTo>
                    <a:lnTo>
                      <a:pt x="120" y="555"/>
                    </a:lnTo>
                    <a:lnTo>
                      <a:pt x="142" y="560"/>
                    </a:lnTo>
                    <a:lnTo>
                      <a:pt x="167" y="563"/>
                    </a:lnTo>
                    <a:lnTo>
                      <a:pt x="236" y="566"/>
                    </a:lnTo>
                    <a:lnTo>
                      <a:pt x="365" y="571"/>
                    </a:lnTo>
                    <a:lnTo>
                      <a:pt x="466" y="578"/>
                    </a:lnTo>
                    <a:lnTo>
                      <a:pt x="491" y="569"/>
                    </a:lnTo>
                    <a:lnTo>
                      <a:pt x="511" y="547"/>
                    </a:lnTo>
                    <a:lnTo>
                      <a:pt x="532" y="515"/>
                    </a:lnTo>
                    <a:lnTo>
                      <a:pt x="550" y="482"/>
                    </a:lnTo>
                    <a:lnTo>
                      <a:pt x="562" y="462"/>
                    </a:lnTo>
                    <a:lnTo>
                      <a:pt x="568" y="447"/>
                    </a:lnTo>
                    <a:lnTo>
                      <a:pt x="578" y="420"/>
                    </a:lnTo>
                    <a:lnTo>
                      <a:pt x="579" y="408"/>
                    </a:lnTo>
                    <a:lnTo>
                      <a:pt x="578" y="392"/>
                    </a:lnTo>
                    <a:lnTo>
                      <a:pt x="570" y="383"/>
                    </a:lnTo>
                    <a:lnTo>
                      <a:pt x="553" y="373"/>
                    </a:lnTo>
                    <a:lnTo>
                      <a:pt x="535" y="372"/>
                    </a:lnTo>
                    <a:lnTo>
                      <a:pt x="511" y="372"/>
                    </a:lnTo>
                    <a:lnTo>
                      <a:pt x="190" y="383"/>
                    </a:lnTo>
                    <a:lnTo>
                      <a:pt x="183" y="308"/>
                    </a:lnTo>
                    <a:lnTo>
                      <a:pt x="172" y="165"/>
                    </a:lnTo>
                    <a:lnTo>
                      <a:pt x="165" y="66"/>
                    </a:lnTo>
                    <a:lnTo>
                      <a:pt x="153" y="25"/>
                    </a:lnTo>
                    <a:lnTo>
                      <a:pt x="118" y="0"/>
                    </a:lnTo>
                  </a:path>
                </a:pathLst>
              </a:custGeom>
              <a:solidFill>
                <a:srgbClr val="9F7F5F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0476" tIns="44444" rIns="90476" bIns="44444">
                <a:spAutoFit/>
              </a:bodyPr>
              <a:lstStyle/>
              <a:p>
                <a:endParaRPr lang="en-ZA"/>
              </a:p>
            </p:txBody>
          </p:sp>
          <p:sp>
            <p:nvSpPr>
              <p:cNvPr id="40969" name="Freeform 9"/>
              <p:cNvSpPr>
                <a:spLocks/>
              </p:cNvSpPr>
              <p:nvPr/>
            </p:nvSpPr>
            <p:spPr bwMode="auto">
              <a:xfrm>
                <a:off x="3172" y="2507"/>
                <a:ext cx="657" cy="1139"/>
              </a:xfrm>
              <a:custGeom>
                <a:avLst/>
                <a:gdLst>
                  <a:gd name="T0" fmla="*/ 420 w 696"/>
                  <a:gd name="T1" fmla="*/ 23 h 1218"/>
                  <a:gd name="T2" fmla="*/ 479 w 696"/>
                  <a:gd name="T3" fmla="*/ 89 h 1218"/>
                  <a:gd name="T4" fmla="*/ 509 w 696"/>
                  <a:gd name="T5" fmla="*/ 136 h 1218"/>
                  <a:gd name="T6" fmla="*/ 540 w 696"/>
                  <a:gd name="T7" fmla="*/ 176 h 1218"/>
                  <a:gd name="T8" fmla="*/ 532 w 696"/>
                  <a:gd name="T9" fmla="*/ 231 h 1218"/>
                  <a:gd name="T10" fmla="*/ 506 w 696"/>
                  <a:gd name="T11" fmla="*/ 238 h 1218"/>
                  <a:gd name="T12" fmla="*/ 509 w 696"/>
                  <a:gd name="T13" fmla="*/ 281 h 1218"/>
                  <a:gd name="T14" fmla="*/ 500 w 696"/>
                  <a:gd name="T15" fmla="*/ 337 h 1218"/>
                  <a:gd name="T16" fmla="*/ 450 w 696"/>
                  <a:gd name="T17" fmla="*/ 361 h 1218"/>
                  <a:gd name="T18" fmla="*/ 431 w 696"/>
                  <a:gd name="T19" fmla="*/ 420 h 1218"/>
                  <a:gd name="T20" fmla="*/ 473 w 696"/>
                  <a:gd name="T21" fmla="*/ 450 h 1218"/>
                  <a:gd name="T22" fmla="*/ 602 w 696"/>
                  <a:gd name="T23" fmla="*/ 450 h 1218"/>
                  <a:gd name="T24" fmla="*/ 672 w 696"/>
                  <a:gd name="T25" fmla="*/ 476 h 1218"/>
                  <a:gd name="T26" fmla="*/ 695 w 696"/>
                  <a:gd name="T27" fmla="*/ 542 h 1218"/>
                  <a:gd name="T28" fmla="*/ 665 w 696"/>
                  <a:gd name="T29" fmla="*/ 661 h 1218"/>
                  <a:gd name="T30" fmla="*/ 585 w 696"/>
                  <a:gd name="T31" fmla="*/ 820 h 1218"/>
                  <a:gd name="T32" fmla="*/ 503 w 696"/>
                  <a:gd name="T33" fmla="*/ 1045 h 1218"/>
                  <a:gd name="T34" fmla="*/ 467 w 696"/>
                  <a:gd name="T35" fmla="*/ 1217 h 1218"/>
                  <a:gd name="T36" fmla="*/ 394 w 696"/>
                  <a:gd name="T37" fmla="*/ 1170 h 1218"/>
                  <a:gd name="T38" fmla="*/ 318 w 696"/>
                  <a:gd name="T39" fmla="*/ 1137 h 1218"/>
                  <a:gd name="T40" fmla="*/ 285 w 696"/>
                  <a:gd name="T41" fmla="*/ 1114 h 1218"/>
                  <a:gd name="T42" fmla="*/ 226 w 696"/>
                  <a:gd name="T43" fmla="*/ 1144 h 1218"/>
                  <a:gd name="T44" fmla="*/ 193 w 696"/>
                  <a:gd name="T45" fmla="*/ 1147 h 1218"/>
                  <a:gd name="T46" fmla="*/ 223 w 696"/>
                  <a:gd name="T47" fmla="*/ 1071 h 1218"/>
                  <a:gd name="T48" fmla="*/ 321 w 696"/>
                  <a:gd name="T49" fmla="*/ 950 h 1218"/>
                  <a:gd name="T50" fmla="*/ 335 w 696"/>
                  <a:gd name="T51" fmla="*/ 856 h 1218"/>
                  <a:gd name="T52" fmla="*/ 332 w 696"/>
                  <a:gd name="T53" fmla="*/ 724 h 1218"/>
                  <a:gd name="T54" fmla="*/ 279 w 696"/>
                  <a:gd name="T55" fmla="*/ 678 h 1218"/>
                  <a:gd name="T56" fmla="*/ 173 w 696"/>
                  <a:gd name="T57" fmla="*/ 700 h 1218"/>
                  <a:gd name="T58" fmla="*/ 90 w 696"/>
                  <a:gd name="T59" fmla="*/ 717 h 1218"/>
                  <a:gd name="T60" fmla="*/ 27 w 696"/>
                  <a:gd name="T61" fmla="*/ 697 h 1218"/>
                  <a:gd name="T62" fmla="*/ 0 w 696"/>
                  <a:gd name="T63" fmla="*/ 626 h 1218"/>
                  <a:gd name="T64" fmla="*/ 27 w 696"/>
                  <a:gd name="T65" fmla="*/ 550 h 1218"/>
                  <a:gd name="T66" fmla="*/ 103 w 696"/>
                  <a:gd name="T67" fmla="*/ 406 h 1218"/>
                  <a:gd name="T68" fmla="*/ 173 w 696"/>
                  <a:gd name="T69" fmla="*/ 305 h 1218"/>
                  <a:gd name="T70" fmla="*/ 220 w 696"/>
                  <a:gd name="T71" fmla="*/ 203 h 1218"/>
                  <a:gd name="T72" fmla="*/ 239 w 696"/>
                  <a:gd name="T73" fmla="*/ 100 h 1218"/>
                  <a:gd name="T74" fmla="*/ 265 w 696"/>
                  <a:gd name="T75" fmla="*/ 27 h 1218"/>
                  <a:gd name="T76" fmla="*/ 309 w 696"/>
                  <a:gd name="T77" fmla="*/ 6 h 1218"/>
                  <a:gd name="T78" fmla="*/ 390 w 696"/>
                  <a:gd name="T79" fmla="*/ 0 h 1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96" h="1218">
                    <a:moveTo>
                      <a:pt x="390" y="0"/>
                    </a:moveTo>
                    <a:lnTo>
                      <a:pt x="420" y="23"/>
                    </a:lnTo>
                    <a:lnTo>
                      <a:pt x="460" y="59"/>
                    </a:lnTo>
                    <a:lnTo>
                      <a:pt x="479" y="89"/>
                    </a:lnTo>
                    <a:lnTo>
                      <a:pt x="496" y="116"/>
                    </a:lnTo>
                    <a:lnTo>
                      <a:pt x="509" y="136"/>
                    </a:lnTo>
                    <a:lnTo>
                      <a:pt x="529" y="156"/>
                    </a:lnTo>
                    <a:lnTo>
                      <a:pt x="540" y="176"/>
                    </a:lnTo>
                    <a:lnTo>
                      <a:pt x="540" y="211"/>
                    </a:lnTo>
                    <a:lnTo>
                      <a:pt x="532" y="231"/>
                    </a:lnTo>
                    <a:lnTo>
                      <a:pt x="520" y="235"/>
                    </a:lnTo>
                    <a:lnTo>
                      <a:pt x="506" y="238"/>
                    </a:lnTo>
                    <a:lnTo>
                      <a:pt x="503" y="255"/>
                    </a:lnTo>
                    <a:lnTo>
                      <a:pt x="509" y="281"/>
                    </a:lnTo>
                    <a:lnTo>
                      <a:pt x="509" y="317"/>
                    </a:lnTo>
                    <a:lnTo>
                      <a:pt x="500" y="337"/>
                    </a:lnTo>
                    <a:lnTo>
                      <a:pt x="467" y="361"/>
                    </a:lnTo>
                    <a:lnTo>
                      <a:pt x="450" y="361"/>
                    </a:lnTo>
                    <a:lnTo>
                      <a:pt x="437" y="373"/>
                    </a:lnTo>
                    <a:lnTo>
                      <a:pt x="431" y="420"/>
                    </a:lnTo>
                    <a:lnTo>
                      <a:pt x="431" y="459"/>
                    </a:lnTo>
                    <a:lnTo>
                      <a:pt x="473" y="450"/>
                    </a:lnTo>
                    <a:lnTo>
                      <a:pt x="537" y="450"/>
                    </a:lnTo>
                    <a:lnTo>
                      <a:pt x="602" y="450"/>
                    </a:lnTo>
                    <a:lnTo>
                      <a:pt x="646" y="459"/>
                    </a:lnTo>
                    <a:lnTo>
                      <a:pt x="672" y="476"/>
                    </a:lnTo>
                    <a:lnTo>
                      <a:pt x="691" y="509"/>
                    </a:lnTo>
                    <a:lnTo>
                      <a:pt x="695" y="542"/>
                    </a:lnTo>
                    <a:lnTo>
                      <a:pt x="688" y="582"/>
                    </a:lnTo>
                    <a:lnTo>
                      <a:pt x="665" y="661"/>
                    </a:lnTo>
                    <a:lnTo>
                      <a:pt x="629" y="744"/>
                    </a:lnTo>
                    <a:lnTo>
                      <a:pt x="585" y="820"/>
                    </a:lnTo>
                    <a:lnTo>
                      <a:pt x="537" y="950"/>
                    </a:lnTo>
                    <a:lnTo>
                      <a:pt x="503" y="1045"/>
                    </a:lnTo>
                    <a:lnTo>
                      <a:pt x="479" y="1154"/>
                    </a:lnTo>
                    <a:lnTo>
                      <a:pt x="467" y="1217"/>
                    </a:lnTo>
                    <a:lnTo>
                      <a:pt x="431" y="1197"/>
                    </a:lnTo>
                    <a:lnTo>
                      <a:pt x="394" y="1170"/>
                    </a:lnTo>
                    <a:lnTo>
                      <a:pt x="348" y="1141"/>
                    </a:lnTo>
                    <a:lnTo>
                      <a:pt x="318" y="1137"/>
                    </a:lnTo>
                    <a:lnTo>
                      <a:pt x="305" y="1128"/>
                    </a:lnTo>
                    <a:lnTo>
                      <a:pt x="285" y="1114"/>
                    </a:lnTo>
                    <a:lnTo>
                      <a:pt x="249" y="1124"/>
                    </a:lnTo>
                    <a:lnTo>
                      <a:pt x="226" y="1144"/>
                    </a:lnTo>
                    <a:lnTo>
                      <a:pt x="209" y="1150"/>
                    </a:lnTo>
                    <a:lnTo>
                      <a:pt x="193" y="1147"/>
                    </a:lnTo>
                    <a:lnTo>
                      <a:pt x="203" y="1131"/>
                    </a:lnTo>
                    <a:lnTo>
                      <a:pt x="223" y="1071"/>
                    </a:lnTo>
                    <a:lnTo>
                      <a:pt x="273" y="999"/>
                    </a:lnTo>
                    <a:lnTo>
                      <a:pt x="321" y="950"/>
                    </a:lnTo>
                    <a:lnTo>
                      <a:pt x="329" y="917"/>
                    </a:lnTo>
                    <a:lnTo>
                      <a:pt x="335" y="856"/>
                    </a:lnTo>
                    <a:lnTo>
                      <a:pt x="338" y="780"/>
                    </a:lnTo>
                    <a:lnTo>
                      <a:pt x="332" y="724"/>
                    </a:lnTo>
                    <a:lnTo>
                      <a:pt x="321" y="694"/>
                    </a:lnTo>
                    <a:lnTo>
                      <a:pt x="279" y="678"/>
                    </a:lnTo>
                    <a:lnTo>
                      <a:pt x="236" y="684"/>
                    </a:lnTo>
                    <a:lnTo>
                      <a:pt x="173" y="700"/>
                    </a:lnTo>
                    <a:lnTo>
                      <a:pt x="114" y="711"/>
                    </a:lnTo>
                    <a:lnTo>
                      <a:pt x="90" y="717"/>
                    </a:lnTo>
                    <a:lnTo>
                      <a:pt x="50" y="711"/>
                    </a:lnTo>
                    <a:lnTo>
                      <a:pt x="27" y="697"/>
                    </a:lnTo>
                    <a:lnTo>
                      <a:pt x="8" y="664"/>
                    </a:lnTo>
                    <a:lnTo>
                      <a:pt x="0" y="626"/>
                    </a:lnTo>
                    <a:lnTo>
                      <a:pt x="14" y="576"/>
                    </a:lnTo>
                    <a:lnTo>
                      <a:pt x="27" y="550"/>
                    </a:lnTo>
                    <a:lnTo>
                      <a:pt x="64" y="476"/>
                    </a:lnTo>
                    <a:lnTo>
                      <a:pt x="103" y="406"/>
                    </a:lnTo>
                    <a:lnTo>
                      <a:pt x="140" y="350"/>
                    </a:lnTo>
                    <a:lnTo>
                      <a:pt x="173" y="305"/>
                    </a:lnTo>
                    <a:lnTo>
                      <a:pt x="199" y="247"/>
                    </a:lnTo>
                    <a:lnTo>
                      <a:pt x="220" y="203"/>
                    </a:lnTo>
                    <a:lnTo>
                      <a:pt x="226" y="153"/>
                    </a:lnTo>
                    <a:lnTo>
                      <a:pt x="239" y="100"/>
                    </a:lnTo>
                    <a:lnTo>
                      <a:pt x="249" y="56"/>
                    </a:lnTo>
                    <a:lnTo>
                      <a:pt x="265" y="27"/>
                    </a:lnTo>
                    <a:lnTo>
                      <a:pt x="285" y="6"/>
                    </a:lnTo>
                    <a:lnTo>
                      <a:pt x="309" y="6"/>
                    </a:lnTo>
                    <a:lnTo>
                      <a:pt x="355" y="23"/>
                    </a:lnTo>
                    <a:lnTo>
                      <a:pt x="390" y="0"/>
                    </a:lnTo>
                  </a:path>
                </a:pathLst>
              </a:custGeom>
              <a:solidFill>
                <a:srgbClr val="9F3FDF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0476" tIns="44444" rIns="90476" bIns="44444">
                <a:spAutoFit/>
              </a:bodyPr>
              <a:lstStyle/>
              <a:p>
                <a:endParaRPr lang="en-ZA"/>
              </a:p>
            </p:txBody>
          </p:sp>
          <p:grpSp>
            <p:nvGrpSpPr>
              <p:cNvPr id="40970" name="Group 10"/>
              <p:cNvGrpSpPr>
                <a:grpSpLocks/>
              </p:cNvGrpSpPr>
              <p:nvPr/>
            </p:nvGrpSpPr>
            <p:grpSpPr bwMode="auto">
              <a:xfrm>
                <a:off x="4720" y="2652"/>
                <a:ext cx="553" cy="992"/>
                <a:chOff x="4737" y="2656"/>
                <a:chExt cx="586" cy="1060"/>
              </a:xfrm>
            </p:grpSpPr>
            <p:sp>
              <p:nvSpPr>
                <p:cNvPr id="40971" name="Freeform 11"/>
                <p:cNvSpPr>
                  <a:spLocks/>
                </p:cNvSpPr>
                <p:nvPr/>
              </p:nvSpPr>
              <p:spPr bwMode="auto">
                <a:xfrm>
                  <a:off x="4767" y="3218"/>
                  <a:ext cx="556" cy="498"/>
                </a:xfrm>
                <a:custGeom>
                  <a:avLst/>
                  <a:gdLst>
                    <a:gd name="T0" fmla="*/ 393 w 556"/>
                    <a:gd name="T1" fmla="*/ 9 h 498"/>
                    <a:gd name="T2" fmla="*/ 555 w 556"/>
                    <a:gd name="T3" fmla="*/ 450 h 498"/>
                    <a:gd name="T4" fmla="*/ 549 w 556"/>
                    <a:gd name="T5" fmla="*/ 459 h 498"/>
                    <a:gd name="T6" fmla="*/ 536 w 556"/>
                    <a:gd name="T7" fmla="*/ 452 h 498"/>
                    <a:gd name="T8" fmla="*/ 380 w 556"/>
                    <a:gd name="T9" fmla="*/ 26 h 498"/>
                    <a:gd name="T10" fmla="*/ 371 w 556"/>
                    <a:gd name="T11" fmla="*/ 22 h 498"/>
                    <a:gd name="T12" fmla="*/ 311 w 556"/>
                    <a:gd name="T13" fmla="*/ 20 h 498"/>
                    <a:gd name="T14" fmla="*/ 234 w 556"/>
                    <a:gd name="T15" fmla="*/ 24 h 498"/>
                    <a:gd name="T16" fmla="*/ 164 w 556"/>
                    <a:gd name="T17" fmla="*/ 28 h 498"/>
                    <a:gd name="T18" fmla="*/ 145 w 556"/>
                    <a:gd name="T19" fmla="*/ 34 h 498"/>
                    <a:gd name="T20" fmla="*/ 132 w 556"/>
                    <a:gd name="T21" fmla="*/ 45 h 498"/>
                    <a:gd name="T22" fmla="*/ 124 w 556"/>
                    <a:gd name="T23" fmla="*/ 59 h 498"/>
                    <a:gd name="T24" fmla="*/ 15 w 556"/>
                    <a:gd name="T25" fmla="*/ 493 h 498"/>
                    <a:gd name="T26" fmla="*/ 7 w 556"/>
                    <a:gd name="T27" fmla="*/ 497 h 498"/>
                    <a:gd name="T28" fmla="*/ 0 w 556"/>
                    <a:gd name="T29" fmla="*/ 487 h 498"/>
                    <a:gd name="T30" fmla="*/ 108 w 556"/>
                    <a:gd name="T31" fmla="*/ 56 h 498"/>
                    <a:gd name="T32" fmla="*/ 119 w 556"/>
                    <a:gd name="T33" fmla="*/ 33 h 498"/>
                    <a:gd name="T34" fmla="*/ 128 w 556"/>
                    <a:gd name="T35" fmla="*/ 24 h 498"/>
                    <a:gd name="T36" fmla="*/ 137 w 556"/>
                    <a:gd name="T37" fmla="*/ 17 h 498"/>
                    <a:gd name="T38" fmla="*/ 150 w 556"/>
                    <a:gd name="T39" fmla="*/ 10 h 498"/>
                    <a:gd name="T40" fmla="*/ 173 w 556"/>
                    <a:gd name="T41" fmla="*/ 9 h 498"/>
                    <a:gd name="T42" fmla="*/ 245 w 556"/>
                    <a:gd name="T43" fmla="*/ 3 h 498"/>
                    <a:gd name="T44" fmla="*/ 325 w 556"/>
                    <a:gd name="T45" fmla="*/ 0 h 498"/>
                    <a:gd name="T46" fmla="*/ 363 w 556"/>
                    <a:gd name="T47" fmla="*/ 1 h 498"/>
                    <a:gd name="T48" fmla="*/ 381 w 556"/>
                    <a:gd name="T49" fmla="*/ 3 h 498"/>
                    <a:gd name="T50" fmla="*/ 393 w 556"/>
                    <a:gd name="T51" fmla="*/ 9 h 4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556" h="498">
                      <a:moveTo>
                        <a:pt x="393" y="9"/>
                      </a:moveTo>
                      <a:lnTo>
                        <a:pt x="555" y="450"/>
                      </a:lnTo>
                      <a:lnTo>
                        <a:pt x="549" y="459"/>
                      </a:lnTo>
                      <a:lnTo>
                        <a:pt x="536" y="452"/>
                      </a:lnTo>
                      <a:lnTo>
                        <a:pt x="380" y="26"/>
                      </a:lnTo>
                      <a:lnTo>
                        <a:pt x="371" y="22"/>
                      </a:lnTo>
                      <a:lnTo>
                        <a:pt x="311" y="20"/>
                      </a:lnTo>
                      <a:lnTo>
                        <a:pt x="234" y="24"/>
                      </a:lnTo>
                      <a:lnTo>
                        <a:pt x="164" y="28"/>
                      </a:lnTo>
                      <a:lnTo>
                        <a:pt x="145" y="34"/>
                      </a:lnTo>
                      <a:lnTo>
                        <a:pt x="132" y="45"/>
                      </a:lnTo>
                      <a:lnTo>
                        <a:pt x="124" y="59"/>
                      </a:lnTo>
                      <a:lnTo>
                        <a:pt x="15" y="493"/>
                      </a:lnTo>
                      <a:lnTo>
                        <a:pt x="7" y="497"/>
                      </a:lnTo>
                      <a:lnTo>
                        <a:pt x="0" y="487"/>
                      </a:lnTo>
                      <a:lnTo>
                        <a:pt x="108" y="56"/>
                      </a:lnTo>
                      <a:lnTo>
                        <a:pt x="119" y="33"/>
                      </a:lnTo>
                      <a:lnTo>
                        <a:pt x="128" y="24"/>
                      </a:lnTo>
                      <a:lnTo>
                        <a:pt x="137" y="17"/>
                      </a:lnTo>
                      <a:lnTo>
                        <a:pt x="150" y="10"/>
                      </a:lnTo>
                      <a:lnTo>
                        <a:pt x="173" y="9"/>
                      </a:lnTo>
                      <a:lnTo>
                        <a:pt x="245" y="3"/>
                      </a:lnTo>
                      <a:lnTo>
                        <a:pt x="325" y="0"/>
                      </a:lnTo>
                      <a:lnTo>
                        <a:pt x="363" y="1"/>
                      </a:lnTo>
                      <a:lnTo>
                        <a:pt x="381" y="3"/>
                      </a:lnTo>
                      <a:lnTo>
                        <a:pt x="393" y="9"/>
                      </a:lnTo>
                    </a:path>
                  </a:pathLst>
                </a:custGeom>
                <a:solidFill>
                  <a:srgbClr val="3F1F00"/>
                </a:solidFill>
                <a:ln w="12700" cap="rnd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476" tIns="44444" rIns="90476" bIns="44444">
                  <a:spAutoFit/>
                </a:bodyPr>
                <a:lstStyle/>
                <a:p>
                  <a:endParaRPr lang="en-ZA"/>
                </a:p>
              </p:txBody>
            </p:sp>
            <p:sp>
              <p:nvSpPr>
                <p:cNvPr id="40972" name="Freeform 12"/>
                <p:cNvSpPr>
                  <a:spLocks/>
                </p:cNvSpPr>
                <p:nvPr/>
              </p:nvSpPr>
              <p:spPr bwMode="auto">
                <a:xfrm>
                  <a:off x="4737" y="2656"/>
                  <a:ext cx="580" cy="580"/>
                </a:xfrm>
                <a:custGeom>
                  <a:avLst/>
                  <a:gdLst>
                    <a:gd name="T0" fmla="*/ 461 w 580"/>
                    <a:gd name="T1" fmla="*/ 0 h 580"/>
                    <a:gd name="T2" fmla="*/ 540 w 580"/>
                    <a:gd name="T3" fmla="*/ 0 h 580"/>
                    <a:gd name="T4" fmla="*/ 576 w 580"/>
                    <a:gd name="T5" fmla="*/ 22 h 580"/>
                    <a:gd name="T6" fmla="*/ 579 w 580"/>
                    <a:gd name="T7" fmla="*/ 76 h 580"/>
                    <a:gd name="T8" fmla="*/ 490 w 580"/>
                    <a:gd name="T9" fmla="*/ 385 h 580"/>
                    <a:gd name="T10" fmla="*/ 483 w 580"/>
                    <a:gd name="T11" fmla="*/ 417 h 580"/>
                    <a:gd name="T12" fmla="*/ 479 w 580"/>
                    <a:gd name="T13" fmla="*/ 450 h 580"/>
                    <a:gd name="T14" fmla="*/ 475 w 580"/>
                    <a:gd name="T15" fmla="*/ 522 h 580"/>
                    <a:gd name="T16" fmla="*/ 459 w 580"/>
                    <a:gd name="T17" fmla="*/ 555 h 580"/>
                    <a:gd name="T18" fmla="*/ 437 w 580"/>
                    <a:gd name="T19" fmla="*/ 560 h 580"/>
                    <a:gd name="T20" fmla="*/ 412 w 580"/>
                    <a:gd name="T21" fmla="*/ 563 h 580"/>
                    <a:gd name="T22" fmla="*/ 343 w 580"/>
                    <a:gd name="T23" fmla="*/ 567 h 580"/>
                    <a:gd name="T24" fmla="*/ 214 w 580"/>
                    <a:gd name="T25" fmla="*/ 571 h 580"/>
                    <a:gd name="T26" fmla="*/ 113 w 580"/>
                    <a:gd name="T27" fmla="*/ 579 h 580"/>
                    <a:gd name="T28" fmla="*/ 88 w 580"/>
                    <a:gd name="T29" fmla="*/ 570 h 580"/>
                    <a:gd name="T30" fmla="*/ 69 w 580"/>
                    <a:gd name="T31" fmla="*/ 547 h 580"/>
                    <a:gd name="T32" fmla="*/ 47 w 580"/>
                    <a:gd name="T33" fmla="*/ 515 h 580"/>
                    <a:gd name="T34" fmla="*/ 28 w 580"/>
                    <a:gd name="T35" fmla="*/ 483 h 580"/>
                    <a:gd name="T36" fmla="*/ 17 w 580"/>
                    <a:gd name="T37" fmla="*/ 463 h 580"/>
                    <a:gd name="T38" fmla="*/ 11 w 580"/>
                    <a:gd name="T39" fmla="*/ 447 h 580"/>
                    <a:gd name="T40" fmla="*/ 1 w 580"/>
                    <a:gd name="T41" fmla="*/ 421 h 580"/>
                    <a:gd name="T42" fmla="*/ 0 w 580"/>
                    <a:gd name="T43" fmla="*/ 408 h 580"/>
                    <a:gd name="T44" fmla="*/ 1 w 580"/>
                    <a:gd name="T45" fmla="*/ 392 h 580"/>
                    <a:gd name="T46" fmla="*/ 9 w 580"/>
                    <a:gd name="T47" fmla="*/ 384 h 580"/>
                    <a:gd name="T48" fmla="*/ 25 w 580"/>
                    <a:gd name="T49" fmla="*/ 374 h 580"/>
                    <a:gd name="T50" fmla="*/ 45 w 580"/>
                    <a:gd name="T51" fmla="*/ 372 h 580"/>
                    <a:gd name="T52" fmla="*/ 69 w 580"/>
                    <a:gd name="T53" fmla="*/ 372 h 580"/>
                    <a:gd name="T54" fmla="*/ 390 w 580"/>
                    <a:gd name="T55" fmla="*/ 384 h 580"/>
                    <a:gd name="T56" fmla="*/ 396 w 580"/>
                    <a:gd name="T57" fmla="*/ 307 h 580"/>
                    <a:gd name="T58" fmla="*/ 407 w 580"/>
                    <a:gd name="T59" fmla="*/ 165 h 580"/>
                    <a:gd name="T60" fmla="*/ 415 w 580"/>
                    <a:gd name="T61" fmla="*/ 67 h 580"/>
                    <a:gd name="T62" fmla="*/ 426 w 580"/>
                    <a:gd name="T63" fmla="*/ 25 h 580"/>
                    <a:gd name="T64" fmla="*/ 461 w 580"/>
                    <a:gd name="T65" fmla="*/ 0 h 5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580" h="580">
                      <a:moveTo>
                        <a:pt x="461" y="0"/>
                      </a:moveTo>
                      <a:lnTo>
                        <a:pt x="540" y="0"/>
                      </a:lnTo>
                      <a:lnTo>
                        <a:pt x="576" y="22"/>
                      </a:lnTo>
                      <a:lnTo>
                        <a:pt x="579" y="76"/>
                      </a:lnTo>
                      <a:lnTo>
                        <a:pt x="490" y="385"/>
                      </a:lnTo>
                      <a:lnTo>
                        <a:pt x="483" y="417"/>
                      </a:lnTo>
                      <a:lnTo>
                        <a:pt x="479" y="450"/>
                      </a:lnTo>
                      <a:lnTo>
                        <a:pt x="475" y="522"/>
                      </a:lnTo>
                      <a:lnTo>
                        <a:pt x="459" y="555"/>
                      </a:lnTo>
                      <a:lnTo>
                        <a:pt x="437" y="560"/>
                      </a:lnTo>
                      <a:lnTo>
                        <a:pt x="412" y="563"/>
                      </a:lnTo>
                      <a:lnTo>
                        <a:pt x="343" y="567"/>
                      </a:lnTo>
                      <a:lnTo>
                        <a:pt x="214" y="571"/>
                      </a:lnTo>
                      <a:lnTo>
                        <a:pt x="113" y="579"/>
                      </a:lnTo>
                      <a:lnTo>
                        <a:pt x="88" y="570"/>
                      </a:lnTo>
                      <a:lnTo>
                        <a:pt x="69" y="547"/>
                      </a:lnTo>
                      <a:lnTo>
                        <a:pt x="47" y="515"/>
                      </a:lnTo>
                      <a:lnTo>
                        <a:pt x="28" y="483"/>
                      </a:lnTo>
                      <a:lnTo>
                        <a:pt x="17" y="463"/>
                      </a:lnTo>
                      <a:lnTo>
                        <a:pt x="11" y="447"/>
                      </a:lnTo>
                      <a:lnTo>
                        <a:pt x="1" y="421"/>
                      </a:lnTo>
                      <a:lnTo>
                        <a:pt x="0" y="408"/>
                      </a:lnTo>
                      <a:lnTo>
                        <a:pt x="1" y="392"/>
                      </a:lnTo>
                      <a:lnTo>
                        <a:pt x="9" y="384"/>
                      </a:lnTo>
                      <a:lnTo>
                        <a:pt x="25" y="374"/>
                      </a:lnTo>
                      <a:lnTo>
                        <a:pt x="45" y="372"/>
                      </a:lnTo>
                      <a:lnTo>
                        <a:pt x="69" y="372"/>
                      </a:lnTo>
                      <a:lnTo>
                        <a:pt x="390" y="384"/>
                      </a:lnTo>
                      <a:lnTo>
                        <a:pt x="396" y="307"/>
                      </a:lnTo>
                      <a:lnTo>
                        <a:pt x="407" y="165"/>
                      </a:lnTo>
                      <a:lnTo>
                        <a:pt x="415" y="67"/>
                      </a:lnTo>
                      <a:lnTo>
                        <a:pt x="426" y="25"/>
                      </a:lnTo>
                      <a:lnTo>
                        <a:pt x="461" y="0"/>
                      </a:lnTo>
                    </a:path>
                  </a:pathLst>
                </a:custGeom>
                <a:solidFill>
                  <a:srgbClr val="9F7F5F"/>
                </a:solidFill>
                <a:ln w="12700" cap="rnd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476" tIns="44444" rIns="90476" bIns="44444">
                  <a:spAutoFit/>
                </a:bodyPr>
                <a:lstStyle/>
                <a:p>
                  <a:endParaRPr lang="en-ZA"/>
                </a:p>
              </p:txBody>
            </p:sp>
          </p:grpSp>
          <p:sp>
            <p:nvSpPr>
              <p:cNvPr id="40973" name="Freeform 13"/>
              <p:cNvSpPr>
                <a:spLocks/>
              </p:cNvSpPr>
              <p:nvPr/>
            </p:nvSpPr>
            <p:spPr bwMode="auto">
              <a:xfrm>
                <a:off x="3073" y="1325"/>
                <a:ext cx="1946" cy="941"/>
              </a:xfrm>
              <a:custGeom>
                <a:avLst/>
                <a:gdLst>
                  <a:gd name="T0" fmla="*/ 903 w 2062"/>
                  <a:gd name="T1" fmla="*/ 123 h 1006"/>
                  <a:gd name="T2" fmla="*/ 783 w 2062"/>
                  <a:gd name="T3" fmla="*/ 110 h 1006"/>
                  <a:gd name="T4" fmla="*/ 683 w 2062"/>
                  <a:gd name="T5" fmla="*/ 119 h 1006"/>
                  <a:gd name="T6" fmla="*/ 596 w 2062"/>
                  <a:gd name="T7" fmla="*/ 143 h 1006"/>
                  <a:gd name="T8" fmla="*/ 509 w 2062"/>
                  <a:gd name="T9" fmla="*/ 184 h 1006"/>
                  <a:gd name="T10" fmla="*/ 436 w 2062"/>
                  <a:gd name="T11" fmla="*/ 246 h 1006"/>
                  <a:gd name="T12" fmla="*/ 398 w 2062"/>
                  <a:gd name="T13" fmla="*/ 302 h 1006"/>
                  <a:gd name="T14" fmla="*/ 351 w 2062"/>
                  <a:gd name="T15" fmla="*/ 330 h 1006"/>
                  <a:gd name="T16" fmla="*/ 267 w 2062"/>
                  <a:gd name="T17" fmla="*/ 327 h 1006"/>
                  <a:gd name="T18" fmla="*/ 191 w 2062"/>
                  <a:gd name="T19" fmla="*/ 344 h 1006"/>
                  <a:gd name="T20" fmla="*/ 117 w 2062"/>
                  <a:gd name="T21" fmla="*/ 382 h 1006"/>
                  <a:gd name="T22" fmla="*/ 69 w 2062"/>
                  <a:gd name="T23" fmla="*/ 425 h 1006"/>
                  <a:gd name="T24" fmla="*/ 27 w 2062"/>
                  <a:gd name="T25" fmla="*/ 489 h 1006"/>
                  <a:gd name="T26" fmla="*/ 6 w 2062"/>
                  <a:gd name="T27" fmla="*/ 556 h 1006"/>
                  <a:gd name="T28" fmla="*/ 0 w 2062"/>
                  <a:gd name="T29" fmla="*/ 610 h 1006"/>
                  <a:gd name="T30" fmla="*/ 8 w 2062"/>
                  <a:gd name="T31" fmla="*/ 673 h 1006"/>
                  <a:gd name="T32" fmla="*/ 28 w 2062"/>
                  <a:gd name="T33" fmla="*/ 730 h 1006"/>
                  <a:gd name="T34" fmla="*/ 71 w 2062"/>
                  <a:gd name="T35" fmla="*/ 793 h 1006"/>
                  <a:gd name="T36" fmla="*/ 129 w 2062"/>
                  <a:gd name="T37" fmla="*/ 843 h 1006"/>
                  <a:gd name="T38" fmla="*/ 194 w 2062"/>
                  <a:gd name="T39" fmla="*/ 874 h 1006"/>
                  <a:gd name="T40" fmla="*/ 255 w 2062"/>
                  <a:gd name="T41" fmla="*/ 890 h 1006"/>
                  <a:gd name="T42" fmla="*/ 328 w 2062"/>
                  <a:gd name="T43" fmla="*/ 891 h 1006"/>
                  <a:gd name="T44" fmla="*/ 392 w 2062"/>
                  <a:gd name="T45" fmla="*/ 877 h 1006"/>
                  <a:gd name="T46" fmla="*/ 433 w 2062"/>
                  <a:gd name="T47" fmla="*/ 893 h 1006"/>
                  <a:gd name="T48" fmla="*/ 492 w 2062"/>
                  <a:gd name="T49" fmla="*/ 930 h 1006"/>
                  <a:gd name="T50" fmla="*/ 568 w 2062"/>
                  <a:gd name="T51" fmla="*/ 966 h 1006"/>
                  <a:gd name="T52" fmla="*/ 665 w 2062"/>
                  <a:gd name="T53" fmla="*/ 992 h 1006"/>
                  <a:gd name="T54" fmla="*/ 766 w 2062"/>
                  <a:gd name="T55" fmla="*/ 1005 h 1006"/>
                  <a:gd name="T56" fmla="*/ 850 w 2062"/>
                  <a:gd name="T57" fmla="*/ 1005 h 1006"/>
                  <a:gd name="T58" fmla="*/ 964 w 2062"/>
                  <a:gd name="T59" fmla="*/ 991 h 1006"/>
                  <a:gd name="T60" fmla="*/ 1050 w 2062"/>
                  <a:gd name="T61" fmla="*/ 968 h 1006"/>
                  <a:gd name="T62" fmla="*/ 1130 w 2062"/>
                  <a:gd name="T63" fmla="*/ 935 h 1006"/>
                  <a:gd name="T64" fmla="*/ 1180 w 2062"/>
                  <a:gd name="T65" fmla="*/ 929 h 1006"/>
                  <a:gd name="T66" fmla="*/ 1249 w 2062"/>
                  <a:gd name="T67" fmla="*/ 952 h 1006"/>
                  <a:gd name="T68" fmla="*/ 1317 w 2062"/>
                  <a:gd name="T69" fmla="*/ 961 h 1006"/>
                  <a:gd name="T70" fmla="*/ 1392 w 2062"/>
                  <a:gd name="T71" fmla="*/ 956 h 1006"/>
                  <a:gd name="T72" fmla="*/ 1469 w 2062"/>
                  <a:gd name="T73" fmla="*/ 935 h 1006"/>
                  <a:gd name="T74" fmla="*/ 1538 w 2062"/>
                  <a:gd name="T75" fmla="*/ 896 h 1006"/>
                  <a:gd name="T76" fmla="*/ 1628 w 2062"/>
                  <a:gd name="T77" fmla="*/ 921 h 1006"/>
                  <a:gd name="T78" fmla="*/ 1717 w 2062"/>
                  <a:gd name="T79" fmla="*/ 926 h 1006"/>
                  <a:gd name="T80" fmla="*/ 1836 w 2062"/>
                  <a:gd name="T81" fmla="*/ 901 h 1006"/>
                  <a:gd name="T82" fmla="*/ 1938 w 2062"/>
                  <a:gd name="T83" fmla="*/ 841 h 1006"/>
                  <a:gd name="T84" fmla="*/ 2008 w 2062"/>
                  <a:gd name="T85" fmla="*/ 767 h 1006"/>
                  <a:gd name="T86" fmla="*/ 2045 w 2062"/>
                  <a:gd name="T87" fmla="*/ 688 h 1006"/>
                  <a:gd name="T88" fmla="*/ 2061 w 2062"/>
                  <a:gd name="T89" fmla="*/ 601 h 1006"/>
                  <a:gd name="T90" fmla="*/ 2047 w 2062"/>
                  <a:gd name="T91" fmla="*/ 521 h 1006"/>
                  <a:gd name="T92" fmla="*/ 2009 w 2062"/>
                  <a:gd name="T93" fmla="*/ 440 h 1006"/>
                  <a:gd name="T94" fmla="*/ 1949 w 2062"/>
                  <a:gd name="T95" fmla="*/ 371 h 1006"/>
                  <a:gd name="T96" fmla="*/ 1885 w 2062"/>
                  <a:gd name="T97" fmla="*/ 328 h 1006"/>
                  <a:gd name="T98" fmla="*/ 1800 w 2062"/>
                  <a:gd name="T99" fmla="*/ 290 h 1006"/>
                  <a:gd name="T100" fmla="*/ 1724 w 2062"/>
                  <a:gd name="T101" fmla="*/ 279 h 1006"/>
                  <a:gd name="T102" fmla="*/ 1703 w 2062"/>
                  <a:gd name="T103" fmla="*/ 221 h 1006"/>
                  <a:gd name="T104" fmla="*/ 1667 w 2062"/>
                  <a:gd name="T105" fmla="*/ 164 h 1006"/>
                  <a:gd name="T106" fmla="*/ 1609 w 2062"/>
                  <a:gd name="T107" fmla="*/ 104 h 1006"/>
                  <a:gd name="T108" fmla="*/ 1539 w 2062"/>
                  <a:gd name="T109" fmla="*/ 60 h 1006"/>
                  <a:gd name="T110" fmla="*/ 1448 w 2062"/>
                  <a:gd name="T111" fmla="*/ 21 h 1006"/>
                  <a:gd name="T112" fmla="*/ 1353 w 2062"/>
                  <a:gd name="T113" fmla="*/ 4 h 1006"/>
                  <a:gd name="T114" fmla="*/ 1252 w 2062"/>
                  <a:gd name="T115" fmla="*/ 1 h 1006"/>
                  <a:gd name="T116" fmla="*/ 1150 w 2062"/>
                  <a:gd name="T117" fmla="*/ 20 h 1006"/>
                  <a:gd name="T118" fmla="*/ 1052 w 2062"/>
                  <a:gd name="T119" fmla="*/ 60 h 1006"/>
                  <a:gd name="T120" fmla="*/ 980 w 2062"/>
                  <a:gd name="T121" fmla="*/ 107 h 10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062" h="1006">
                    <a:moveTo>
                      <a:pt x="951" y="133"/>
                    </a:moveTo>
                    <a:lnTo>
                      <a:pt x="903" y="123"/>
                    </a:lnTo>
                    <a:lnTo>
                      <a:pt x="838" y="113"/>
                    </a:lnTo>
                    <a:lnTo>
                      <a:pt x="783" y="110"/>
                    </a:lnTo>
                    <a:lnTo>
                      <a:pt x="725" y="115"/>
                    </a:lnTo>
                    <a:lnTo>
                      <a:pt x="683" y="119"/>
                    </a:lnTo>
                    <a:lnTo>
                      <a:pt x="640" y="128"/>
                    </a:lnTo>
                    <a:lnTo>
                      <a:pt x="596" y="143"/>
                    </a:lnTo>
                    <a:lnTo>
                      <a:pt x="553" y="160"/>
                    </a:lnTo>
                    <a:lnTo>
                      <a:pt x="509" y="184"/>
                    </a:lnTo>
                    <a:lnTo>
                      <a:pt x="465" y="217"/>
                    </a:lnTo>
                    <a:lnTo>
                      <a:pt x="436" y="246"/>
                    </a:lnTo>
                    <a:lnTo>
                      <a:pt x="416" y="273"/>
                    </a:lnTo>
                    <a:lnTo>
                      <a:pt x="398" y="302"/>
                    </a:lnTo>
                    <a:lnTo>
                      <a:pt x="386" y="340"/>
                    </a:lnTo>
                    <a:lnTo>
                      <a:pt x="351" y="330"/>
                    </a:lnTo>
                    <a:lnTo>
                      <a:pt x="306" y="326"/>
                    </a:lnTo>
                    <a:lnTo>
                      <a:pt x="267" y="327"/>
                    </a:lnTo>
                    <a:lnTo>
                      <a:pt x="226" y="334"/>
                    </a:lnTo>
                    <a:lnTo>
                      <a:pt x="191" y="344"/>
                    </a:lnTo>
                    <a:lnTo>
                      <a:pt x="155" y="359"/>
                    </a:lnTo>
                    <a:lnTo>
                      <a:pt x="117" y="382"/>
                    </a:lnTo>
                    <a:lnTo>
                      <a:pt x="94" y="403"/>
                    </a:lnTo>
                    <a:lnTo>
                      <a:pt x="69" y="425"/>
                    </a:lnTo>
                    <a:lnTo>
                      <a:pt x="47" y="451"/>
                    </a:lnTo>
                    <a:lnTo>
                      <a:pt x="27" y="489"/>
                    </a:lnTo>
                    <a:lnTo>
                      <a:pt x="14" y="521"/>
                    </a:lnTo>
                    <a:lnTo>
                      <a:pt x="6" y="556"/>
                    </a:lnTo>
                    <a:lnTo>
                      <a:pt x="3" y="583"/>
                    </a:lnTo>
                    <a:lnTo>
                      <a:pt x="0" y="610"/>
                    </a:lnTo>
                    <a:lnTo>
                      <a:pt x="3" y="643"/>
                    </a:lnTo>
                    <a:lnTo>
                      <a:pt x="8" y="673"/>
                    </a:lnTo>
                    <a:lnTo>
                      <a:pt x="17" y="701"/>
                    </a:lnTo>
                    <a:lnTo>
                      <a:pt x="28" y="730"/>
                    </a:lnTo>
                    <a:lnTo>
                      <a:pt x="47" y="763"/>
                    </a:lnTo>
                    <a:lnTo>
                      <a:pt x="71" y="793"/>
                    </a:lnTo>
                    <a:lnTo>
                      <a:pt x="96" y="818"/>
                    </a:lnTo>
                    <a:lnTo>
                      <a:pt x="129" y="843"/>
                    </a:lnTo>
                    <a:lnTo>
                      <a:pt x="164" y="862"/>
                    </a:lnTo>
                    <a:lnTo>
                      <a:pt x="194" y="874"/>
                    </a:lnTo>
                    <a:lnTo>
                      <a:pt x="222" y="883"/>
                    </a:lnTo>
                    <a:lnTo>
                      <a:pt x="255" y="890"/>
                    </a:lnTo>
                    <a:lnTo>
                      <a:pt x="291" y="891"/>
                    </a:lnTo>
                    <a:lnTo>
                      <a:pt x="328" y="891"/>
                    </a:lnTo>
                    <a:lnTo>
                      <a:pt x="364" y="885"/>
                    </a:lnTo>
                    <a:lnTo>
                      <a:pt x="392" y="877"/>
                    </a:lnTo>
                    <a:lnTo>
                      <a:pt x="412" y="871"/>
                    </a:lnTo>
                    <a:lnTo>
                      <a:pt x="433" y="893"/>
                    </a:lnTo>
                    <a:lnTo>
                      <a:pt x="461" y="913"/>
                    </a:lnTo>
                    <a:lnTo>
                      <a:pt x="492" y="930"/>
                    </a:lnTo>
                    <a:lnTo>
                      <a:pt x="526" y="949"/>
                    </a:lnTo>
                    <a:lnTo>
                      <a:pt x="568" y="966"/>
                    </a:lnTo>
                    <a:lnTo>
                      <a:pt x="612" y="980"/>
                    </a:lnTo>
                    <a:lnTo>
                      <a:pt x="665" y="992"/>
                    </a:lnTo>
                    <a:lnTo>
                      <a:pt x="713" y="1000"/>
                    </a:lnTo>
                    <a:lnTo>
                      <a:pt x="766" y="1005"/>
                    </a:lnTo>
                    <a:lnTo>
                      <a:pt x="808" y="1005"/>
                    </a:lnTo>
                    <a:lnTo>
                      <a:pt x="850" y="1005"/>
                    </a:lnTo>
                    <a:lnTo>
                      <a:pt x="910" y="999"/>
                    </a:lnTo>
                    <a:lnTo>
                      <a:pt x="964" y="991"/>
                    </a:lnTo>
                    <a:lnTo>
                      <a:pt x="1002" y="982"/>
                    </a:lnTo>
                    <a:lnTo>
                      <a:pt x="1050" y="968"/>
                    </a:lnTo>
                    <a:lnTo>
                      <a:pt x="1100" y="949"/>
                    </a:lnTo>
                    <a:lnTo>
                      <a:pt x="1130" y="935"/>
                    </a:lnTo>
                    <a:lnTo>
                      <a:pt x="1154" y="918"/>
                    </a:lnTo>
                    <a:lnTo>
                      <a:pt x="1180" y="929"/>
                    </a:lnTo>
                    <a:lnTo>
                      <a:pt x="1216" y="943"/>
                    </a:lnTo>
                    <a:lnTo>
                      <a:pt x="1249" y="952"/>
                    </a:lnTo>
                    <a:lnTo>
                      <a:pt x="1281" y="957"/>
                    </a:lnTo>
                    <a:lnTo>
                      <a:pt x="1317" y="961"/>
                    </a:lnTo>
                    <a:lnTo>
                      <a:pt x="1349" y="961"/>
                    </a:lnTo>
                    <a:lnTo>
                      <a:pt x="1392" y="956"/>
                    </a:lnTo>
                    <a:lnTo>
                      <a:pt x="1432" y="946"/>
                    </a:lnTo>
                    <a:lnTo>
                      <a:pt x="1469" y="935"/>
                    </a:lnTo>
                    <a:lnTo>
                      <a:pt x="1505" y="916"/>
                    </a:lnTo>
                    <a:lnTo>
                      <a:pt x="1538" y="896"/>
                    </a:lnTo>
                    <a:lnTo>
                      <a:pt x="1585" y="913"/>
                    </a:lnTo>
                    <a:lnTo>
                      <a:pt x="1628" y="921"/>
                    </a:lnTo>
                    <a:lnTo>
                      <a:pt x="1664" y="926"/>
                    </a:lnTo>
                    <a:lnTo>
                      <a:pt x="1717" y="926"/>
                    </a:lnTo>
                    <a:lnTo>
                      <a:pt x="1772" y="920"/>
                    </a:lnTo>
                    <a:lnTo>
                      <a:pt x="1836" y="901"/>
                    </a:lnTo>
                    <a:lnTo>
                      <a:pt x="1891" y="874"/>
                    </a:lnTo>
                    <a:lnTo>
                      <a:pt x="1938" y="841"/>
                    </a:lnTo>
                    <a:lnTo>
                      <a:pt x="1983" y="801"/>
                    </a:lnTo>
                    <a:lnTo>
                      <a:pt x="2008" y="767"/>
                    </a:lnTo>
                    <a:lnTo>
                      <a:pt x="2028" y="733"/>
                    </a:lnTo>
                    <a:lnTo>
                      <a:pt x="2045" y="688"/>
                    </a:lnTo>
                    <a:lnTo>
                      <a:pt x="2056" y="648"/>
                    </a:lnTo>
                    <a:lnTo>
                      <a:pt x="2061" y="601"/>
                    </a:lnTo>
                    <a:lnTo>
                      <a:pt x="2057" y="565"/>
                    </a:lnTo>
                    <a:lnTo>
                      <a:pt x="2047" y="521"/>
                    </a:lnTo>
                    <a:lnTo>
                      <a:pt x="2032" y="478"/>
                    </a:lnTo>
                    <a:lnTo>
                      <a:pt x="2009" y="440"/>
                    </a:lnTo>
                    <a:lnTo>
                      <a:pt x="1981" y="403"/>
                    </a:lnTo>
                    <a:lnTo>
                      <a:pt x="1949" y="371"/>
                    </a:lnTo>
                    <a:lnTo>
                      <a:pt x="1917" y="347"/>
                    </a:lnTo>
                    <a:lnTo>
                      <a:pt x="1885" y="328"/>
                    </a:lnTo>
                    <a:lnTo>
                      <a:pt x="1841" y="305"/>
                    </a:lnTo>
                    <a:lnTo>
                      <a:pt x="1800" y="290"/>
                    </a:lnTo>
                    <a:lnTo>
                      <a:pt x="1764" y="284"/>
                    </a:lnTo>
                    <a:lnTo>
                      <a:pt x="1724" y="279"/>
                    </a:lnTo>
                    <a:lnTo>
                      <a:pt x="1717" y="251"/>
                    </a:lnTo>
                    <a:lnTo>
                      <a:pt x="1703" y="221"/>
                    </a:lnTo>
                    <a:lnTo>
                      <a:pt x="1688" y="195"/>
                    </a:lnTo>
                    <a:lnTo>
                      <a:pt x="1667" y="164"/>
                    </a:lnTo>
                    <a:lnTo>
                      <a:pt x="1642" y="134"/>
                    </a:lnTo>
                    <a:lnTo>
                      <a:pt x="1609" y="104"/>
                    </a:lnTo>
                    <a:lnTo>
                      <a:pt x="1577" y="79"/>
                    </a:lnTo>
                    <a:lnTo>
                      <a:pt x="1539" y="60"/>
                    </a:lnTo>
                    <a:lnTo>
                      <a:pt x="1492" y="37"/>
                    </a:lnTo>
                    <a:lnTo>
                      <a:pt x="1448" y="21"/>
                    </a:lnTo>
                    <a:lnTo>
                      <a:pt x="1402" y="10"/>
                    </a:lnTo>
                    <a:lnTo>
                      <a:pt x="1353" y="4"/>
                    </a:lnTo>
                    <a:lnTo>
                      <a:pt x="1305" y="0"/>
                    </a:lnTo>
                    <a:lnTo>
                      <a:pt x="1252" y="1"/>
                    </a:lnTo>
                    <a:lnTo>
                      <a:pt x="1206" y="7"/>
                    </a:lnTo>
                    <a:lnTo>
                      <a:pt x="1150" y="20"/>
                    </a:lnTo>
                    <a:lnTo>
                      <a:pt x="1090" y="41"/>
                    </a:lnTo>
                    <a:lnTo>
                      <a:pt x="1052" y="60"/>
                    </a:lnTo>
                    <a:lnTo>
                      <a:pt x="1013" y="81"/>
                    </a:lnTo>
                    <a:lnTo>
                      <a:pt x="980" y="107"/>
                    </a:lnTo>
                    <a:lnTo>
                      <a:pt x="951" y="133"/>
                    </a:lnTo>
                  </a:path>
                </a:pathLst>
              </a:custGeom>
              <a:solidFill>
                <a:schemeClr val="accent2"/>
              </a:solidFill>
              <a:ln w="25400" cap="rnd" cmpd="sng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0476" tIns="44444" rIns="90476" bIns="44444">
                <a:spAutoFit/>
              </a:bodyPr>
              <a:lstStyle/>
              <a:p>
                <a:endParaRPr lang="en-ZA"/>
              </a:p>
            </p:txBody>
          </p:sp>
          <p:grpSp>
            <p:nvGrpSpPr>
              <p:cNvPr id="40974" name="Group 14"/>
              <p:cNvGrpSpPr>
                <a:grpSpLocks/>
              </p:cNvGrpSpPr>
              <p:nvPr/>
            </p:nvGrpSpPr>
            <p:grpSpPr bwMode="auto">
              <a:xfrm>
                <a:off x="4316" y="1902"/>
                <a:ext cx="528" cy="589"/>
                <a:chOff x="4309" y="1854"/>
                <a:chExt cx="560" cy="629"/>
              </a:xfrm>
            </p:grpSpPr>
            <p:sp>
              <p:nvSpPr>
                <p:cNvPr id="40975" name="Freeform 15"/>
                <p:cNvSpPr>
                  <a:spLocks/>
                </p:cNvSpPr>
                <p:nvPr/>
              </p:nvSpPr>
              <p:spPr bwMode="auto">
                <a:xfrm>
                  <a:off x="4639" y="2373"/>
                  <a:ext cx="91" cy="110"/>
                </a:xfrm>
                <a:custGeom>
                  <a:avLst/>
                  <a:gdLst>
                    <a:gd name="T0" fmla="*/ 0 w 91"/>
                    <a:gd name="T1" fmla="*/ 38 h 110"/>
                    <a:gd name="T2" fmla="*/ 7 w 91"/>
                    <a:gd name="T3" fmla="*/ 63 h 110"/>
                    <a:gd name="T4" fmla="*/ 15 w 91"/>
                    <a:gd name="T5" fmla="*/ 75 h 110"/>
                    <a:gd name="T6" fmla="*/ 30 w 91"/>
                    <a:gd name="T7" fmla="*/ 95 h 110"/>
                    <a:gd name="T8" fmla="*/ 37 w 91"/>
                    <a:gd name="T9" fmla="*/ 109 h 110"/>
                    <a:gd name="T10" fmla="*/ 90 w 91"/>
                    <a:gd name="T11" fmla="*/ 68 h 110"/>
                    <a:gd name="T12" fmla="*/ 67 w 91"/>
                    <a:gd name="T13" fmla="*/ 21 h 110"/>
                    <a:gd name="T14" fmla="*/ 58 w 91"/>
                    <a:gd name="T15" fmla="*/ 0 h 110"/>
                    <a:gd name="T16" fmla="*/ 0 w 91"/>
                    <a:gd name="T17" fmla="*/ 38 h 1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91" h="110">
                      <a:moveTo>
                        <a:pt x="0" y="38"/>
                      </a:moveTo>
                      <a:lnTo>
                        <a:pt x="7" y="63"/>
                      </a:lnTo>
                      <a:lnTo>
                        <a:pt x="15" y="75"/>
                      </a:lnTo>
                      <a:lnTo>
                        <a:pt x="30" y="95"/>
                      </a:lnTo>
                      <a:lnTo>
                        <a:pt x="37" y="109"/>
                      </a:lnTo>
                      <a:lnTo>
                        <a:pt x="90" y="68"/>
                      </a:lnTo>
                      <a:lnTo>
                        <a:pt x="67" y="21"/>
                      </a:lnTo>
                      <a:lnTo>
                        <a:pt x="58" y="0"/>
                      </a:lnTo>
                      <a:lnTo>
                        <a:pt x="0" y="38"/>
                      </a:lnTo>
                    </a:path>
                  </a:pathLst>
                </a:custGeom>
                <a:solidFill>
                  <a:srgbClr val="FFBFBF"/>
                </a:solidFill>
                <a:ln w="12700" cap="rnd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476" tIns="44444" rIns="90476" bIns="44444">
                  <a:spAutoFit/>
                </a:bodyPr>
                <a:lstStyle/>
                <a:p>
                  <a:endParaRPr lang="en-ZA"/>
                </a:p>
              </p:txBody>
            </p:sp>
            <p:grpSp>
              <p:nvGrpSpPr>
                <p:cNvPr id="40976" name="Group 16"/>
                <p:cNvGrpSpPr>
                  <a:grpSpLocks/>
                </p:cNvGrpSpPr>
                <p:nvPr/>
              </p:nvGrpSpPr>
              <p:grpSpPr bwMode="auto">
                <a:xfrm>
                  <a:off x="4442" y="2294"/>
                  <a:ext cx="103" cy="88"/>
                  <a:chOff x="4442" y="2294"/>
                  <a:chExt cx="103" cy="88"/>
                </a:xfrm>
              </p:grpSpPr>
              <p:sp>
                <p:nvSpPr>
                  <p:cNvPr id="40977" name="Freeform 17"/>
                  <p:cNvSpPr>
                    <a:spLocks/>
                  </p:cNvSpPr>
                  <p:nvPr/>
                </p:nvSpPr>
                <p:spPr bwMode="auto">
                  <a:xfrm>
                    <a:off x="4464" y="2319"/>
                    <a:ext cx="81" cy="63"/>
                  </a:xfrm>
                  <a:custGeom>
                    <a:avLst/>
                    <a:gdLst>
                      <a:gd name="T0" fmla="*/ 0 w 81"/>
                      <a:gd name="T1" fmla="*/ 0 h 63"/>
                      <a:gd name="T2" fmla="*/ 2 w 81"/>
                      <a:gd name="T3" fmla="*/ 25 h 63"/>
                      <a:gd name="T4" fmla="*/ 3 w 81"/>
                      <a:gd name="T5" fmla="*/ 40 h 63"/>
                      <a:gd name="T6" fmla="*/ 3 w 81"/>
                      <a:gd name="T7" fmla="*/ 50 h 63"/>
                      <a:gd name="T8" fmla="*/ 3 w 81"/>
                      <a:gd name="T9" fmla="*/ 62 h 63"/>
                      <a:gd name="T10" fmla="*/ 80 w 81"/>
                      <a:gd name="T11" fmla="*/ 54 h 63"/>
                      <a:gd name="T12" fmla="*/ 78 w 81"/>
                      <a:gd name="T13" fmla="*/ 3 h 63"/>
                      <a:gd name="T14" fmla="*/ 0 w 81"/>
                      <a:gd name="T15" fmla="*/ 0 h 6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81" h="63">
                        <a:moveTo>
                          <a:pt x="0" y="0"/>
                        </a:moveTo>
                        <a:lnTo>
                          <a:pt x="2" y="25"/>
                        </a:lnTo>
                        <a:lnTo>
                          <a:pt x="3" y="40"/>
                        </a:lnTo>
                        <a:lnTo>
                          <a:pt x="3" y="50"/>
                        </a:lnTo>
                        <a:lnTo>
                          <a:pt x="3" y="62"/>
                        </a:lnTo>
                        <a:lnTo>
                          <a:pt x="80" y="54"/>
                        </a:lnTo>
                        <a:lnTo>
                          <a:pt x="78" y="3"/>
                        </a:lnTo>
                        <a:lnTo>
                          <a:pt x="0" y="0"/>
                        </a:lnTo>
                      </a:path>
                    </a:pathLst>
                  </a:custGeom>
                  <a:solidFill>
                    <a:srgbClr val="5F3F1F"/>
                  </a:solidFill>
                  <a:ln w="12700" cap="rnd" cmpd="sng">
                    <a:solidFill>
                      <a:srgbClr val="00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lIns="90476" tIns="44444" rIns="90476" bIns="44444">
                    <a:spAutoFit/>
                  </a:bodyPr>
                  <a:lstStyle/>
                  <a:p>
                    <a:endParaRPr lang="en-ZA"/>
                  </a:p>
                </p:txBody>
              </p:sp>
              <p:sp>
                <p:nvSpPr>
                  <p:cNvPr id="40978" name="Freeform 18"/>
                  <p:cNvSpPr>
                    <a:spLocks/>
                  </p:cNvSpPr>
                  <p:nvPr/>
                </p:nvSpPr>
                <p:spPr bwMode="auto">
                  <a:xfrm>
                    <a:off x="4442" y="2294"/>
                    <a:ext cx="81" cy="32"/>
                  </a:xfrm>
                  <a:custGeom>
                    <a:avLst/>
                    <a:gdLst>
                      <a:gd name="T0" fmla="*/ 0 w 81"/>
                      <a:gd name="T1" fmla="*/ 3 h 32"/>
                      <a:gd name="T2" fmla="*/ 0 w 81"/>
                      <a:gd name="T3" fmla="*/ 31 h 32"/>
                      <a:gd name="T4" fmla="*/ 80 w 81"/>
                      <a:gd name="T5" fmla="*/ 31 h 32"/>
                      <a:gd name="T6" fmla="*/ 78 w 81"/>
                      <a:gd name="T7" fmla="*/ 0 h 32"/>
                      <a:gd name="T8" fmla="*/ 0 w 81"/>
                      <a:gd name="T9" fmla="*/ 3 h 3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1" h="32">
                        <a:moveTo>
                          <a:pt x="0" y="3"/>
                        </a:moveTo>
                        <a:lnTo>
                          <a:pt x="0" y="31"/>
                        </a:lnTo>
                        <a:lnTo>
                          <a:pt x="80" y="31"/>
                        </a:lnTo>
                        <a:lnTo>
                          <a:pt x="78" y="0"/>
                        </a:lnTo>
                        <a:lnTo>
                          <a:pt x="0" y="3"/>
                        </a:lnTo>
                      </a:path>
                    </a:pathLst>
                  </a:custGeom>
                  <a:solidFill>
                    <a:srgbClr val="FFFFFF"/>
                  </a:solidFill>
                  <a:ln w="12700" cap="rnd" cmpd="sng">
                    <a:solidFill>
                      <a:srgbClr val="00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lIns="90476" tIns="44444" rIns="90476" bIns="44444">
                    <a:spAutoFit/>
                  </a:bodyPr>
                  <a:lstStyle/>
                  <a:p>
                    <a:endParaRPr lang="en-ZA"/>
                  </a:p>
                </p:txBody>
              </p:sp>
            </p:grpSp>
            <p:sp>
              <p:nvSpPr>
                <p:cNvPr id="40979" name="Freeform 19"/>
                <p:cNvSpPr>
                  <a:spLocks/>
                </p:cNvSpPr>
                <p:nvPr/>
              </p:nvSpPr>
              <p:spPr bwMode="auto">
                <a:xfrm>
                  <a:off x="4309" y="1909"/>
                  <a:ext cx="491" cy="565"/>
                </a:xfrm>
                <a:custGeom>
                  <a:avLst/>
                  <a:gdLst>
                    <a:gd name="T0" fmla="*/ 71 w 491"/>
                    <a:gd name="T1" fmla="*/ 194 h 565"/>
                    <a:gd name="T2" fmla="*/ 32 w 491"/>
                    <a:gd name="T3" fmla="*/ 203 h 565"/>
                    <a:gd name="T4" fmla="*/ 10 w 491"/>
                    <a:gd name="T5" fmla="*/ 230 h 565"/>
                    <a:gd name="T6" fmla="*/ 0 w 491"/>
                    <a:gd name="T7" fmla="*/ 265 h 565"/>
                    <a:gd name="T8" fmla="*/ 4 w 491"/>
                    <a:gd name="T9" fmla="*/ 295 h 565"/>
                    <a:gd name="T10" fmla="*/ 18 w 491"/>
                    <a:gd name="T11" fmla="*/ 317 h 565"/>
                    <a:gd name="T12" fmla="*/ 48 w 491"/>
                    <a:gd name="T13" fmla="*/ 330 h 565"/>
                    <a:gd name="T14" fmla="*/ 90 w 491"/>
                    <a:gd name="T15" fmla="*/ 328 h 565"/>
                    <a:gd name="T16" fmla="*/ 112 w 491"/>
                    <a:gd name="T17" fmla="*/ 326 h 565"/>
                    <a:gd name="T18" fmla="*/ 95 w 491"/>
                    <a:gd name="T19" fmla="*/ 382 h 565"/>
                    <a:gd name="T20" fmla="*/ 162 w 491"/>
                    <a:gd name="T21" fmla="*/ 388 h 565"/>
                    <a:gd name="T22" fmla="*/ 188 w 491"/>
                    <a:gd name="T23" fmla="*/ 395 h 565"/>
                    <a:gd name="T24" fmla="*/ 205 w 491"/>
                    <a:gd name="T25" fmla="*/ 406 h 565"/>
                    <a:gd name="T26" fmla="*/ 182 w 491"/>
                    <a:gd name="T27" fmla="*/ 456 h 565"/>
                    <a:gd name="T28" fmla="*/ 127 w 491"/>
                    <a:gd name="T29" fmla="*/ 455 h 565"/>
                    <a:gd name="T30" fmla="*/ 109 w 491"/>
                    <a:gd name="T31" fmla="*/ 484 h 565"/>
                    <a:gd name="T32" fmla="*/ 125 w 491"/>
                    <a:gd name="T33" fmla="*/ 545 h 565"/>
                    <a:gd name="T34" fmla="*/ 158 w 491"/>
                    <a:gd name="T35" fmla="*/ 564 h 565"/>
                    <a:gd name="T36" fmla="*/ 251 w 491"/>
                    <a:gd name="T37" fmla="*/ 553 h 565"/>
                    <a:gd name="T38" fmla="*/ 344 w 491"/>
                    <a:gd name="T39" fmla="*/ 509 h 565"/>
                    <a:gd name="T40" fmla="*/ 402 w 491"/>
                    <a:gd name="T41" fmla="*/ 458 h 565"/>
                    <a:gd name="T42" fmla="*/ 422 w 491"/>
                    <a:gd name="T43" fmla="*/ 419 h 565"/>
                    <a:gd name="T44" fmla="*/ 462 w 491"/>
                    <a:gd name="T45" fmla="*/ 353 h 565"/>
                    <a:gd name="T46" fmla="*/ 482 w 491"/>
                    <a:gd name="T47" fmla="*/ 287 h 565"/>
                    <a:gd name="T48" fmla="*/ 490 w 491"/>
                    <a:gd name="T49" fmla="*/ 202 h 565"/>
                    <a:gd name="T50" fmla="*/ 474 w 491"/>
                    <a:gd name="T51" fmla="*/ 109 h 565"/>
                    <a:gd name="T52" fmla="*/ 425 w 491"/>
                    <a:gd name="T53" fmla="*/ 43 h 565"/>
                    <a:gd name="T54" fmla="*/ 382 w 491"/>
                    <a:gd name="T55" fmla="*/ 16 h 565"/>
                    <a:gd name="T56" fmla="*/ 322 w 491"/>
                    <a:gd name="T57" fmla="*/ 0 h 565"/>
                    <a:gd name="T58" fmla="*/ 207 w 491"/>
                    <a:gd name="T59" fmla="*/ 18 h 565"/>
                    <a:gd name="T60" fmla="*/ 141 w 491"/>
                    <a:gd name="T61" fmla="*/ 68 h 565"/>
                    <a:gd name="T62" fmla="*/ 102 w 491"/>
                    <a:gd name="T63" fmla="*/ 128 h 565"/>
                    <a:gd name="T64" fmla="*/ 95 w 491"/>
                    <a:gd name="T65" fmla="*/ 192 h 5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491" h="565">
                      <a:moveTo>
                        <a:pt x="95" y="192"/>
                      </a:moveTo>
                      <a:lnTo>
                        <a:pt x="71" y="194"/>
                      </a:lnTo>
                      <a:lnTo>
                        <a:pt x="46" y="197"/>
                      </a:lnTo>
                      <a:lnTo>
                        <a:pt x="32" y="203"/>
                      </a:lnTo>
                      <a:lnTo>
                        <a:pt x="20" y="215"/>
                      </a:lnTo>
                      <a:lnTo>
                        <a:pt x="10" y="230"/>
                      </a:lnTo>
                      <a:lnTo>
                        <a:pt x="4" y="250"/>
                      </a:lnTo>
                      <a:lnTo>
                        <a:pt x="0" y="265"/>
                      </a:lnTo>
                      <a:lnTo>
                        <a:pt x="0" y="280"/>
                      </a:lnTo>
                      <a:lnTo>
                        <a:pt x="4" y="295"/>
                      </a:lnTo>
                      <a:lnTo>
                        <a:pt x="10" y="308"/>
                      </a:lnTo>
                      <a:lnTo>
                        <a:pt x="18" y="317"/>
                      </a:lnTo>
                      <a:lnTo>
                        <a:pt x="32" y="326"/>
                      </a:lnTo>
                      <a:lnTo>
                        <a:pt x="48" y="330"/>
                      </a:lnTo>
                      <a:lnTo>
                        <a:pt x="67" y="333"/>
                      </a:lnTo>
                      <a:lnTo>
                        <a:pt x="90" y="328"/>
                      </a:lnTo>
                      <a:lnTo>
                        <a:pt x="101" y="326"/>
                      </a:lnTo>
                      <a:lnTo>
                        <a:pt x="112" y="326"/>
                      </a:lnTo>
                      <a:lnTo>
                        <a:pt x="97" y="330"/>
                      </a:lnTo>
                      <a:lnTo>
                        <a:pt x="95" y="382"/>
                      </a:lnTo>
                      <a:lnTo>
                        <a:pt x="137" y="386"/>
                      </a:lnTo>
                      <a:lnTo>
                        <a:pt x="162" y="388"/>
                      </a:lnTo>
                      <a:lnTo>
                        <a:pt x="174" y="388"/>
                      </a:lnTo>
                      <a:lnTo>
                        <a:pt x="188" y="395"/>
                      </a:lnTo>
                      <a:lnTo>
                        <a:pt x="198" y="402"/>
                      </a:lnTo>
                      <a:lnTo>
                        <a:pt x="205" y="406"/>
                      </a:lnTo>
                      <a:lnTo>
                        <a:pt x="207" y="444"/>
                      </a:lnTo>
                      <a:lnTo>
                        <a:pt x="182" y="456"/>
                      </a:lnTo>
                      <a:lnTo>
                        <a:pt x="160" y="456"/>
                      </a:lnTo>
                      <a:lnTo>
                        <a:pt x="127" y="455"/>
                      </a:lnTo>
                      <a:lnTo>
                        <a:pt x="104" y="450"/>
                      </a:lnTo>
                      <a:lnTo>
                        <a:pt x="109" y="484"/>
                      </a:lnTo>
                      <a:lnTo>
                        <a:pt x="112" y="521"/>
                      </a:lnTo>
                      <a:lnTo>
                        <a:pt x="125" y="545"/>
                      </a:lnTo>
                      <a:lnTo>
                        <a:pt x="135" y="554"/>
                      </a:lnTo>
                      <a:lnTo>
                        <a:pt x="158" y="564"/>
                      </a:lnTo>
                      <a:lnTo>
                        <a:pt x="216" y="559"/>
                      </a:lnTo>
                      <a:lnTo>
                        <a:pt x="251" y="553"/>
                      </a:lnTo>
                      <a:lnTo>
                        <a:pt x="302" y="529"/>
                      </a:lnTo>
                      <a:lnTo>
                        <a:pt x="344" y="509"/>
                      </a:lnTo>
                      <a:lnTo>
                        <a:pt x="388" y="480"/>
                      </a:lnTo>
                      <a:lnTo>
                        <a:pt x="402" y="458"/>
                      </a:lnTo>
                      <a:lnTo>
                        <a:pt x="411" y="438"/>
                      </a:lnTo>
                      <a:lnTo>
                        <a:pt x="422" y="419"/>
                      </a:lnTo>
                      <a:lnTo>
                        <a:pt x="446" y="386"/>
                      </a:lnTo>
                      <a:lnTo>
                        <a:pt x="462" y="353"/>
                      </a:lnTo>
                      <a:lnTo>
                        <a:pt x="474" y="320"/>
                      </a:lnTo>
                      <a:lnTo>
                        <a:pt x="482" y="287"/>
                      </a:lnTo>
                      <a:lnTo>
                        <a:pt x="488" y="248"/>
                      </a:lnTo>
                      <a:lnTo>
                        <a:pt x="490" y="202"/>
                      </a:lnTo>
                      <a:lnTo>
                        <a:pt x="485" y="154"/>
                      </a:lnTo>
                      <a:lnTo>
                        <a:pt x="474" y="109"/>
                      </a:lnTo>
                      <a:lnTo>
                        <a:pt x="455" y="80"/>
                      </a:lnTo>
                      <a:lnTo>
                        <a:pt x="425" y="43"/>
                      </a:lnTo>
                      <a:lnTo>
                        <a:pt x="403" y="28"/>
                      </a:lnTo>
                      <a:lnTo>
                        <a:pt x="382" y="16"/>
                      </a:lnTo>
                      <a:lnTo>
                        <a:pt x="355" y="6"/>
                      </a:lnTo>
                      <a:lnTo>
                        <a:pt x="322" y="0"/>
                      </a:lnTo>
                      <a:lnTo>
                        <a:pt x="272" y="2"/>
                      </a:lnTo>
                      <a:lnTo>
                        <a:pt x="207" y="18"/>
                      </a:lnTo>
                      <a:lnTo>
                        <a:pt x="166" y="44"/>
                      </a:lnTo>
                      <a:lnTo>
                        <a:pt x="141" y="68"/>
                      </a:lnTo>
                      <a:lnTo>
                        <a:pt x="118" y="99"/>
                      </a:lnTo>
                      <a:lnTo>
                        <a:pt x="102" y="128"/>
                      </a:lnTo>
                      <a:lnTo>
                        <a:pt x="95" y="169"/>
                      </a:lnTo>
                      <a:lnTo>
                        <a:pt x="95" y="192"/>
                      </a:lnTo>
                    </a:path>
                  </a:pathLst>
                </a:custGeom>
                <a:solidFill>
                  <a:srgbClr val="FFBFBF"/>
                </a:solidFill>
                <a:ln w="12700" cap="rnd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476" tIns="44444" rIns="90476" bIns="44444">
                  <a:spAutoFit/>
                </a:bodyPr>
                <a:lstStyle/>
                <a:p>
                  <a:endParaRPr lang="en-ZA"/>
                </a:p>
              </p:txBody>
            </p:sp>
            <p:grpSp>
              <p:nvGrpSpPr>
                <p:cNvPr id="40980" name="Group 20"/>
                <p:cNvGrpSpPr>
                  <a:grpSpLocks/>
                </p:cNvGrpSpPr>
                <p:nvPr/>
              </p:nvGrpSpPr>
              <p:grpSpPr bwMode="auto">
                <a:xfrm>
                  <a:off x="4437" y="2075"/>
                  <a:ext cx="102" cy="132"/>
                  <a:chOff x="4437" y="2075"/>
                  <a:chExt cx="102" cy="132"/>
                </a:xfrm>
              </p:grpSpPr>
              <p:sp>
                <p:nvSpPr>
                  <p:cNvPr id="40981" name="Freeform 21"/>
                  <p:cNvSpPr>
                    <a:spLocks/>
                  </p:cNvSpPr>
                  <p:nvPr/>
                </p:nvSpPr>
                <p:spPr bwMode="auto">
                  <a:xfrm>
                    <a:off x="4437" y="2075"/>
                    <a:ext cx="102" cy="132"/>
                  </a:xfrm>
                  <a:custGeom>
                    <a:avLst/>
                    <a:gdLst>
                      <a:gd name="T0" fmla="*/ 50 w 102"/>
                      <a:gd name="T1" fmla="*/ 0 h 132"/>
                      <a:gd name="T2" fmla="*/ 55 w 102"/>
                      <a:gd name="T3" fmla="*/ 0 h 132"/>
                      <a:gd name="T4" fmla="*/ 63 w 102"/>
                      <a:gd name="T5" fmla="*/ 2 h 132"/>
                      <a:gd name="T6" fmla="*/ 71 w 102"/>
                      <a:gd name="T7" fmla="*/ 5 h 132"/>
                      <a:gd name="T8" fmla="*/ 79 w 102"/>
                      <a:gd name="T9" fmla="*/ 11 h 132"/>
                      <a:gd name="T10" fmla="*/ 86 w 102"/>
                      <a:gd name="T11" fmla="*/ 19 h 132"/>
                      <a:gd name="T12" fmla="*/ 92 w 102"/>
                      <a:gd name="T13" fmla="*/ 29 h 132"/>
                      <a:gd name="T14" fmla="*/ 98 w 102"/>
                      <a:gd name="T15" fmla="*/ 41 h 132"/>
                      <a:gd name="T16" fmla="*/ 100 w 102"/>
                      <a:gd name="T17" fmla="*/ 53 h 132"/>
                      <a:gd name="T18" fmla="*/ 101 w 102"/>
                      <a:gd name="T19" fmla="*/ 65 h 132"/>
                      <a:gd name="T20" fmla="*/ 100 w 102"/>
                      <a:gd name="T21" fmla="*/ 81 h 132"/>
                      <a:gd name="T22" fmla="*/ 97 w 102"/>
                      <a:gd name="T23" fmla="*/ 95 h 132"/>
                      <a:gd name="T24" fmla="*/ 91 w 102"/>
                      <a:gd name="T25" fmla="*/ 106 h 132"/>
                      <a:gd name="T26" fmla="*/ 84 w 102"/>
                      <a:gd name="T27" fmla="*/ 114 h 132"/>
                      <a:gd name="T28" fmla="*/ 78 w 102"/>
                      <a:gd name="T29" fmla="*/ 122 h 132"/>
                      <a:gd name="T30" fmla="*/ 69 w 102"/>
                      <a:gd name="T31" fmla="*/ 127 h 132"/>
                      <a:gd name="T32" fmla="*/ 59 w 102"/>
                      <a:gd name="T33" fmla="*/ 130 h 132"/>
                      <a:gd name="T34" fmla="*/ 51 w 102"/>
                      <a:gd name="T35" fmla="*/ 131 h 132"/>
                      <a:gd name="T36" fmla="*/ 41 w 102"/>
                      <a:gd name="T37" fmla="*/ 130 h 132"/>
                      <a:gd name="T38" fmla="*/ 31 w 102"/>
                      <a:gd name="T39" fmla="*/ 126 h 132"/>
                      <a:gd name="T40" fmla="*/ 20 w 102"/>
                      <a:gd name="T41" fmla="*/ 119 h 132"/>
                      <a:gd name="T42" fmla="*/ 14 w 102"/>
                      <a:gd name="T43" fmla="*/ 114 h 132"/>
                      <a:gd name="T44" fmla="*/ 10 w 102"/>
                      <a:gd name="T45" fmla="*/ 106 h 132"/>
                      <a:gd name="T46" fmla="*/ 6 w 102"/>
                      <a:gd name="T47" fmla="*/ 98 h 132"/>
                      <a:gd name="T48" fmla="*/ 2 w 102"/>
                      <a:gd name="T49" fmla="*/ 86 h 132"/>
                      <a:gd name="T50" fmla="*/ 0 w 102"/>
                      <a:gd name="T51" fmla="*/ 77 h 132"/>
                      <a:gd name="T52" fmla="*/ 0 w 102"/>
                      <a:gd name="T53" fmla="*/ 68 h 132"/>
                      <a:gd name="T54" fmla="*/ 0 w 102"/>
                      <a:gd name="T55" fmla="*/ 58 h 132"/>
                      <a:gd name="T56" fmla="*/ 1 w 102"/>
                      <a:gd name="T57" fmla="*/ 50 h 132"/>
                      <a:gd name="T58" fmla="*/ 4 w 102"/>
                      <a:gd name="T59" fmla="*/ 37 h 132"/>
                      <a:gd name="T60" fmla="*/ 9 w 102"/>
                      <a:gd name="T61" fmla="*/ 27 h 132"/>
                      <a:gd name="T62" fmla="*/ 16 w 102"/>
                      <a:gd name="T63" fmla="*/ 17 h 132"/>
                      <a:gd name="T64" fmla="*/ 23 w 102"/>
                      <a:gd name="T65" fmla="*/ 11 h 132"/>
                      <a:gd name="T66" fmla="*/ 30 w 102"/>
                      <a:gd name="T67" fmla="*/ 6 h 132"/>
                      <a:gd name="T68" fmla="*/ 40 w 102"/>
                      <a:gd name="T69" fmla="*/ 1 h 132"/>
                      <a:gd name="T70" fmla="*/ 50 w 102"/>
                      <a:gd name="T71" fmla="*/ 0 h 13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</a:cxnLst>
                    <a:rect l="0" t="0" r="r" b="b"/>
                    <a:pathLst>
                      <a:path w="102" h="132">
                        <a:moveTo>
                          <a:pt x="50" y="0"/>
                        </a:moveTo>
                        <a:lnTo>
                          <a:pt x="55" y="0"/>
                        </a:lnTo>
                        <a:lnTo>
                          <a:pt x="63" y="2"/>
                        </a:lnTo>
                        <a:lnTo>
                          <a:pt x="71" y="5"/>
                        </a:lnTo>
                        <a:lnTo>
                          <a:pt x="79" y="11"/>
                        </a:lnTo>
                        <a:lnTo>
                          <a:pt x="86" y="19"/>
                        </a:lnTo>
                        <a:lnTo>
                          <a:pt x="92" y="29"/>
                        </a:lnTo>
                        <a:lnTo>
                          <a:pt x="98" y="41"/>
                        </a:lnTo>
                        <a:lnTo>
                          <a:pt x="100" y="53"/>
                        </a:lnTo>
                        <a:lnTo>
                          <a:pt x="101" y="65"/>
                        </a:lnTo>
                        <a:lnTo>
                          <a:pt x="100" y="81"/>
                        </a:lnTo>
                        <a:lnTo>
                          <a:pt x="97" y="95"/>
                        </a:lnTo>
                        <a:lnTo>
                          <a:pt x="91" y="106"/>
                        </a:lnTo>
                        <a:lnTo>
                          <a:pt x="84" y="114"/>
                        </a:lnTo>
                        <a:lnTo>
                          <a:pt x="78" y="122"/>
                        </a:lnTo>
                        <a:lnTo>
                          <a:pt x="69" y="127"/>
                        </a:lnTo>
                        <a:lnTo>
                          <a:pt x="59" y="130"/>
                        </a:lnTo>
                        <a:lnTo>
                          <a:pt x="51" y="131"/>
                        </a:lnTo>
                        <a:lnTo>
                          <a:pt x="41" y="130"/>
                        </a:lnTo>
                        <a:lnTo>
                          <a:pt x="31" y="126"/>
                        </a:lnTo>
                        <a:lnTo>
                          <a:pt x="20" y="119"/>
                        </a:lnTo>
                        <a:lnTo>
                          <a:pt x="14" y="114"/>
                        </a:lnTo>
                        <a:lnTo>
                          <a:pt x="10" y="106"/>
                        </a:lnTo>
                        <a:lnTo>
                          <a:pt x="6" y="98"/>
                        </a:lnTo>
                        <a:lnTo>
                          <a:pt x="2" y="86"/>
                        </a:lnTo>
                        <a:lnTo>
                          <a:pt x="0" y="77"/>
                        </a:lnTo>
                        <a:lnTo>
                          <a:pt x="0" y="68"/>
                        </a:lnTo>
                        <a:lnTo>
                          <a:pt x="0" y="58"/>
                        </a:lnTo>
                        <a:lnTo>
                          <a:pt x="1" y="50"/>
                        </a:lnTo>
                        <a:lnTo>
                          <a:pt x="4" y="37"/>
                        </a:lnTo>
                        <a:lnTo>
                          <a:pt x="9" y="27"/>
                        </a:lnTo>
                        <a:lnTo>
                          <a:pt x="16" y="17"/>
                        </a:lnTo>
                        <a:lnTo>
                          <a:pt x="23" y="11"/>
                        </a:lnTo>
                        <a:lnTo>
                          <a:pt x="30" y="6"/>
                        </a:lnTo>
                        <a:lnTo>
                          <a:pt x="40" y="1"/>
                        </a:lnTo>
                        <a:lnTo>
                          <a:pt x="50" y="0"/>
                        </a:lnTo>
                      </a:path>
                    </a:pathLst>
                  </a:custGeom>
                  <a:solidFill>
                    <a:srgbClr val="FFFFFF"/>
                  </a:solidFill>
                  <a:ln w="12700" cap="rnd" cmpd="sng">
                    <a:solidFill>
                      <a:srgbClr val="00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lIns="90476" tIns="44444" rIns="90476" bIns="44444">
                    <a:spAutoFit/>
                  </a:bodyPr>
                  <a:lstStyle/>
                  <a:p>
                    <a:endParaRPr lang="en-ZA"/>
                  </a:p>
                </p:txBody>
              </p:sp>
              <p:sp>
                <p:nvSpPr>
                  <p:cNvPr id="40982" name="Freeform 22"/>
                  <p:cNvSpPr>
                    <a:spLocks/>
                  </p:cNvSpPr>
                  <p:nvPr/>
                </p:nvSpPr>
                <p:spPr bwMode="auto">
                  <a:xfrm>
                    <a:off x="4442" y="2130"/>
                    <a:ext cx="35" cy="49"/>
                  </a:xfrm>
                  <a:custGeom>
                    <a:avLst/>
                    <a:gdLst>
                      <a:gd name="T0" fmla="*/ 17 w 35"/>
                      <a:gd name="T1" fmla="*/ 0 h 49"/>
                      <a:gd name="T2" fmla="*/ 19 w 35"/>
                      <a:gd name="T3" fmla="*/ 0 h 49"/>
                      <a:gd name="T4" fmla="*/ 21 w 35"/>
                      <a:gd name="T5" fmla="*/ 1 h 49"/>
                      <a:gd name="T6" fmla="*/ 24 w 35"/>
                      <a:gd name="T7" fmla="*/ 2 h 49"/>
                      <a:gd name="T8" fmla="*/ 26 w 35"/>
                      <a:gd name="T9" fmla="*/ 4 h 49"/>
                      <a:gd name="T10" fmla="*/ 29 w 35"/>
                      <a:gd name="T11" fmla="*/ 7 h 49"/>
                      <a:gd name="T12" fmla="*/ 31 w 35"/>
                      <a:gd name="T13" fmla="*/ 12 h 49"/>
                      <a:gd name="T14" fmla="*/ 33 w 35"/>
                      <a:gd name="T15" fmla="*/ 15 h 49"/>
                      <a:gd name="T16" fmla="*/ 34 w 35"/>
                      <a:gd name="T17" fmla="*/ 20 h 49"/>
                      <a:gd name="T18" fmla="*/ 34 w 35"/>
                      <a:gd name="T19" fmla="*/ 24 h 49"/>
                      <a:gd name="T20" fmla="*/ 33 w 35"/>
                      <a:gd name="T21" fmla="*/ 30 h 49"/>
                      <a:gd name="T22" fmla="*/ 32 w 35"/>
                      <a:gd name="T23" fmla="*/ 35 h 49"/>
                      <a:gd name="T24" fmla="*/ 31 w 35"/>
                      <a:gd name="T25" fmla="*/ 39 h 49"/>
                      <a:gd name="T26" fmla="*/ 28 w 35"/>
                      <a:gd name="T27" fmla="*/ 42 h 49"/>
                      <a:gd name="T28" fmla="*/ 26 w 35"/>
                      <a:gd name="T29" fmla="*/ 45 h 49"/>
                      <a:gd name="T30" fmla="*/ 23 w 35"/>
                      <a:gd name="T31" fmla="*/ 47 h 49"/>
                      <a:gd name="T32" fmla="*/ 20 w 35"/>
                      <a:gd name="T33" fmla="*/ 48 h 49"/>
                      <a:gd name="T34" fmla="*/ 17 w 35"/>
                      <a:gd name="T35" fmla="*/ 48 h 49"/>
                      <a:gd name="T36" fmla="*/ 13 w 35"/>
                      <a:gd name="T37" fmla="*/ 48 h 49"/>
                      <a:gd name="T38" fmla="*/ 10 w 35"/>
                      <a:gd name="T39" fmla="*/ 46 h 49"/>
                      <a:gd name="T40" fmla="*/ 7 w 35"/>
                      <a:gd name="T41" fmla="*/ 44 h 49"/>
                      <a:gd name="T42" fmla="*/ 5 w 35"/>
                      <a:gd name="T43" fmla="*/ 42 h 49"/>
                      <a:gd name="T44" fmla="*/ 3 w 35"/>
                      <a:gd name="T45" fmla="*/ 39 h 49"/>
                      <a:gd name="T46" fmla="*/ 2 w 35"/>
                      <a:gd name="T47" fmla="*/ 37 h 49"/>
                      <a:gd name="T48" fmla="*/ 0 w 35"/>
                      <a:gd name="T49" fmla="*/ 32 h 49"/>
                      <a:gd name="T50" fmla="*/ 0 w 35"/>
                      <a:gd name="T51" fmla="*/ 28 h 49"/>
                      <a:gd name="T52" fmla="*/ 0 w 35"/>
                      <a:gd name="T53" fmla="*/ 25 h 49"/>
                      <a:gd name="T54" fmla="*/ 0 w 35"/>
                      <a:gd name="T55" fmla="*/ 21 h 49"/>
                      <a:gd name="T56" fmla="*/ 0 w 35"/>
                      <a:gd name="T57" fmla="*/ 19 h 49"/>
                      <a:gd name="T58" fmla="*/ 2 w 35"/>
                      <a:gd name="T59" fmla="*/ 14 h 49"/>
                      <a:gd name="T60" fmla="*/ 3 w 35"/>
                      <a:gd name="T61" fmla="*/ 10 h 49"/>
                      <a:gd name="T62" fmla="*/ 6 w 35"/>
                      <a:gd name="T63" fmla="*/ 6 h 49"/>
                      <a:gd name="T64" fmla="*/ 7 w 35"/>
                      <a:gd name="T65" fmla="*/ 4 h 49"/>
                      <a:gd name="T66" fmla="*/ 10 w 35"/>
                      <a:gd name="T67" fmla="*/ 3 h 49"/>
                      <a:gd name="T68" fmla="*/ 13 w 35"/>
                      <a:gd name="T69" fmla="*/ 1 h 49"/>
                      <a:gd name="T70" fmla="*/ 17 w 35"/>
                      <a:gd name="T71" fmla="*/ 0 h 4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</a:cxnLst>
                    <a:rect l="0" t="0" r="r" b="b"/>
                    <a:pathLst>
                      <a:path w="35" h="49">
                        <a:moveTo>
                          <a:pt x="17" y="0"/>
                        </a:moveTo>
                        <a:lnTo>
                          <a:pt x="19" y="0"/>
                        </a:lnTo>
                        <a:lnTo>
                          <a:pt x="21" y="1"/>
                        </a:lnTo>
                        <a:lnTo>
                          <a:pt x="24" y="2"/>
                        </a:lnTo>
                        <a:lnTo>
                          <a:pt x="26" y="4"/>
                        </a:lnTo>
                        <a:lnTo>
                          <a:pt x="29" y="7"/>
                        </a:lnTo>
                        <a:lnTo>
                          <a:pt x="31" y="12"/>
                        </a:lnTo>
                        <a:lnTo>
                          <a:pt x="33" y="15"/>
                        </a:lnTo>
                        <a:lnTo>
                          <a:pt x="34" y="20"/>
                        </a:lnTo>
                        <a:lnTo>
                          <a:pt x="34" y="24"/>
                        </a:lnTo>
                        <a:lnTo>
                          <a:pt x="33" y="30"/>
                        </a:lnTo>
                        <a:lnTo>
                          <a:pt x="32" y="35"/>
                        </a:lnTo>
                        <a:lnTo>
                          <a:pt x="31" y="39"/>
                        </a:lnTo>
                        <a:lnTo>
                          <a:pt x="28" y="42"/>
                        </a:lnTo>
                        <a:lnTo>
                          <a:pt x="26" y="45"/>
                        </a:lnTo>
                        <a:lnTo>
                          <a:pt x="23" y="47"/>
                        </a:lnTo>
                        <a:lnTo>
                          <a:pt x="20" y="48"/>
                        </a:lnTo>
                        <a:lnTo>
                          <a:pt x="17" y="48"/>
                        </a:lnTo>
                        <a:lnTo>
                          <a:pt x="13" y="48"/>
                        </a:lnTo>
                        <a:lnTo>
                          <a:pt x="10" y="46"/>
                        </a:lnTo>
                        <a:lnTo>
                          <a:pt x="7" y="44"/>
                        </a:lnTo>
                        <a:lnTo>
                          <a:pt x="5" y="42"/>
                        </a:lnTo>
                        <a:lnTo>
                          <a:pt x="3" y="39"/>
                        </a:lnTo>
                        <a:lnTo>
                          <a:pt x="2" y="37"/>
                        </a:lnTo>
                        <a:lnTo>
                          <a:pt x="0" y="32"/>
                        </a:lnTo>
                        <a:lnTo>
                          <a:pt x="0" y="28"/>
                        </a:lnTo>
                        <a:lnTo>
                          <a:pt x="0" y="25"/>
                        </a:lnTo>
                        <a:lnTo>
                          <a:pt x="0" y="21"/>
                        </a:lnTo>
                        <a:lnTo>
                          <a:pt x="0" y="19"/>
                        </a:lnTo>
                        <a:lnTo>
                          <a:pt x="2" y="14"/>
                        </a:lnTo>
                        <a:lnTo>
                          <a:pt x="3" y="10"/>
                        </a:lnTo>
                        <a:lnTo>
                          <a:pt x="6" y="6"/>
                        </a:lnTo>
                        <a:lnTo>
                          <a:pt x="7" y="4"/>
                        </a:lnTo>
                        <a:lnTo>
                          <a:pt x="10" y="3"/>
                        </a:lnTo>
                        <a:lnTo>
                          <a:pt x="13" y="1"/>
                        </a:lnTo>
                        <a:lnTo>
                          <a:pt x="17" y="0"/>
                        </a:lnTo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12700" cap="rnd" cmpd="sng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lIns="90476" tIns="44444" rIns="90476" bIns="44444">
                    <a:spAutoFit/>
                  </a:bodyPr>
                  <a:lstStyle/>
                  <a:p>
                    <a:endParaRPr lang="en-ZA"/>
                  </a:p>
                </p:txBody>
              </p:sp>
            </p:grpSp>
            <p:grpSp>
              <p:nvGrpSpPr>
                <p:cNvPr id="40983" name="Group 23"/>
                <p:cNvGrpSpPr>
                  <a:grpSpLocks/>
                </p:cNvGrpSpPr>
                <p:nvPr/>
              </p:nvGrpSpPr>
              <p:grpSpPr bwMode="auto">
                <a:xfrm>
                  <a:off x="4427" y="1854"/>
                  <a:ext cx="442" cy="496"/>
                  <a:chOff x="4427" y="1854"/>
                  <a:chExt cx="442" cy="496"/>
                </a:xfrm>
              </p:grpSpPr>
              <p:sp>
                <p:nvSpPr>
                  <p:cNvPr id="40984" name="Freeform 24"/>
                  <p:cNvSpPr>
                    <a:spLocks/>
                  </p:cNvSpPr>
                  <p:nvPr/>
                </p:nvSpPr>
                <p:spPr bwMode="auto">
                  <a:xfrm>
                    <a:off x="4453" y="2007"/>
                    <a:ext cx="116" cy="77"/>
                  </a:xfrm>
                  <a:custGeom>
                    <a:avLst/>
                    <a:gdLst>
                      <a:gd name="T0" fmla="*/ 2 w 116"/>
                      <a:gd name="T1" fmla="*/ 35 h 77"/>
                      <a:gd name="T2" fmla="*/ 12 w 116"/>
                      <a:gd name="T3" fmla="*/ 24 h 77"/>
                      <a:gd name="T4" fmla="*/ 23 w 116"/>
                      <a:gd name="T5" fmla="*/ 17 h 77"/>
                      <a:gd name="T6" fmla="*/ 43 w 116"/>
                      <a:gd name="T7" fmla="*/ 5 h 77"/>
                      <a:gd name="T8" fmla="*/ 51 w 116"/>
                      <a:gd name="T9" fmla="*/ 0 h 77"/>
                      <a:gd name="T10" fmla="*/ 55 w 116"/>
                      <a:gd name="T11" fmla="*/ 0 h 77"/>
                      <a:gd name="T12" fmla="*/ 66 w 116"/>
                      <a:gd name="T13" fmla="*/ 7 h 77"/>
                      <a:gd name="T14" fmla="*/ 87 w 116"/>
                      <a:gd name="T15" fmla="*/ 26 h 77"/>
                      <a:gd name="T16" fmla="*/ 109 w 116"/>
                      <a:gd name="T17" fmla="*/ 51 h 77"/>
                      <a:gd name="T18" fmla="*/ 115 w 116"/>
                      <a:gd name="T19" fmla="*/ 62 h 77"/>
                      <a:gd name="T20" fmla="*/ 113 w 116"/>
                      <a:gd name="T21" fmla="*/ 70 h 77"/>
                      <a:gd name="T22" fmla="*/ 108 w 116"/>
                      <a:gd name="T23" fmla="*/ 74 h 77"/>
                      <a:gd name="T24" fmla="*/ 99 w 116"/>
                      <a:gd name="T25" fmla="*/ 76 h 77"/>
                      <a:gd name="T26" fmla="*/ 88 w 116"/>
                      <a:gd name="T27" fmla="*/ 69 h 77"/>
                      <a:gd name="T28" fmla="*/ 77 w 116"/>
                      <a:gd name="T29" fmla="*/ 57 h 77"/>
                      <a:gd name="T30" fmla="*/ 68 w 116"/>
                      <a:gd name="T31" fmla="*/ 43 h 77"/>
                      <a:gd name="T32" fmla="*/ 53 w 116"/>
                      <a:gd name="T33" fmla="*/ 30 h 77"/>
                      <a:gd name="T34" fmla="*/ 48 w 116"/>
                      <a:gd name="T35" fmla="*/ 27 h 77"/>
                      <a:gd name="T36" fmla="*/ 41 w 116"/>
                      <a:gd name="T37" fmla="*/ 29 h 77"/>
                      <a:gd name="T38" fmla="*/ 35 w 116"/>
                      <a:gd name="T39" fmla="*/ 35 h 77"/>
                      <a:gd name="T40" fmla="*/ 21 w 116"/>
                      <a:gd name="T41" fmla="*/ 46 h 77"/>
                      <a:gd name="T42" fmla="*/ 13 w 116"/>
                      <a:gd name="T43" fmla="*/ 51 h 77"/>
                      <a:gd name="T44" fmla="*/ 7 w 116"/>
                      <a:gd name="T45" fmla="*/ 51 h 77"/>
                      <a:gd name="T46" fmla="*/ 0 w 116"/>
                      <a:gd name="T47" fmla="*/ 46 h 77"/>
                      <a:gd name="T48" fmla="*/ 2 w 116"/>
                      <a:gd name="T49" fmla="*/ 35 h 7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</a:cxnLst>
                    <a:rect l="0" t="0" r="r" b="b"/>
                    <a:pathLst>
                      <a:path w="116" h="77">
                        <a:moveTo>
                          <a:pt x="2" y="35"/>
                        </a:moveTo>
                        <a:lnTo>
                          <a:pt x="12" y="24"/>
                        </a:lnTo>
                        <a:lnTo>
                          <a:pt x="23" y="17"/>
                        </a:lnTo>
                        <a:lnTo>
                          <a:pt x="43" y="5"/>
                        </a:lnTo>
                        <a:lnTo>
                          <a:pt x="51" y="0"/>
                        </a:lnTo>
                        <a:lnTo>
                          <a:pt x="55" y="0"/>
                        </a:lnTo>
                        <a:lnTo>
                          <a:pt x="66" y="7"/>
                        </a:lnTo>
                        <a:lnTo>
                          <a:pt x="87" y="26"/>
                        </a:lnTo>
                        <a:lnTo>
                          <a:pt x="109" y="51"/>
                        </a:lnTo>
                        <a:lnTo>
                          <a:pt x="115" y="62"/>
                        </a:lnTo>
                        <a:lnTo>
                          <a:pt x="113" y="70"/>
                        </a:lnTo>
                        <a:lnTo>
                          <a:pt x="108" y="74"/>
                        </a:lnTo>
                        <a:lnTo>
                          <a:pt x="99" y="76"/>
                        </a:lnTo>
                        <a:lnTo>
                          <a:pt x="88" y="69"/>
                        </a:lnTo>
                        <a:lnTo>
                          <a:pt x="77" y="57"/>
                        </a:lnTo>
                        <a:lnTo>
                          <a:pt x="68" y="43"/>
                        </a:lnTo>
                        <a:lnTo>
                          <a:pt x="53" y="30"/>
                        </a:lnTo>
                        <a:lnTo>
                          <a:pt x="48" y="27"/>
                        </a:lnTo>
                        <a:lnTo>
                          <a:pt x="41" y="29"/>
                        </a:lnTo>
                        <a:lnTo>
                          <a:pt x="35" y="35"/>
                        </a:lnTo>
                        <a:lnTo>
                          <a:pt x="21" y="46"/>
                        </a:lnTo>
                        <a:lnTo>
                          <a:pt x="13" y="51"/>
                        </a:lnTo>
                        <a:lnTo>
                          <a:pt x="7" y="51"/>
                        </a:lnTo>
                        <a:lnTo>
                          <a:pt x="0" y="46"/>
                        </a:lnTo>
                        <a:lnTo>
                          <a:pt x="2" y="35"/>
                        </a:lnTo>
                      </a:path>
                    </a:pathLst>
                  </a:custGeom>
                  <a:solidFill>
                    <a:srgbClr val="5F3F1F"/>
                  </a:solidFill>
                  <a:ln w="12700" cap="rnd" cmpd="sng">
                    <a:solidFill>
                      <a:srgbClr val="00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lIns="90476" tIns="44444" rIns="90476" bIns="44444">
                    <a:spAutoFit/>
                  </a:bodyPr>
                  <a:lstStyle/>
                  <a:p>
                    <a:endParaRPr lang="en-ZA"/>
                  </a:p>
                </p:txBody>
              </p:sp>
              <p:sp>
                <p:nvSpPr>
                  <p:cNvPr id="40985" name="Freeform 25"/>
                  <p:cNvSpPr>
                    <a:spLocks/>
                  </p:cNvSpPr>
                  <p:nvPr/>
                </p:nvSpPr>
                <p:spPr bwMode="auto">
                  <a:xfrm>
                    <a:off x="4427" y="1854"/>
                    <a:ext cx="442" cy="496"/>
                  </a:xfrm>
                  <a:custGeom>
                    <a:avLst/>
                    <a:gdLst>
                      <a:gd name="T0" fmla="*/ 253 w 442"/>
                      <a:gd name="T1" fmla="*/ 357 h 496"/>
                      <a:gd name="T2" fmla="*/ 199 w 442"/>
                      <a:gd name="T3" fmla="*/ 337 h 496"/>
                      <a:gd name="T4" fmla="*/ 208 w 442"/>
                      <a:gd name="T5" fmla="*/ 278 h 496"/>
                      <a:gd name="T6" fmla="*/ 182 w 442"/>
                      <a:gd name="T7" fmla="*/ 253 h 496"/>
                      <a:gd name="T8" fmla="*/ 159 w 442"/>
                      <a:gd name="T9" fmla="*/ 225 h 496"/>
                      <a:gd name="T10" fmla="*/ 149 w 442"/>
                      <a:gd name="T11" fmla="*/ 186 h 496"/>
                      <a:gd name="T12" fmla="*/ 144 w 442"/>
                      <a:gd name="T13" fmla="*/ 148 h 496"/>
                      <a:gd name="T14" fmla="*/ 144 w 442"/>
                      <a:gd name="T15" fmla="*/ 112 h 496"/>
                      <a:gd name="T16" fmla="*/ 130 w 442"/>
                      <a:gd name="T17" fmla="*/ 108 h 496"/>
                      <a:gd name="T18" fmla="*/ 102 w 442"/>
                      <a:gd name="T19" fmla="*/ 106 h 496"/>
                      <a:gd name="T20" fmla="*/ 68 w 442"/>
                      <a:gd name="T21" fmla="*/ 116 h 496"/>
                      <a:gd name="T22" fmla="*/ 37 w 442"/>
                      <a:gd name="T23" fmla="*/ 133 h 496"/>
                      <a:gd name="T24" fmla="*/ 15 w 442"/>
                      <a:gd name="T25" fmla="*/ 148 h 496"/>
                      <a:gd name="T26" fmla="*/ 1 w 442"/>
                      <a:gd name="T27" fmla="*/ 124 h 496"/>
                      <a:gd name="T28" fmla="*/ 0 w 442"/>
                      <a:gd name="T29" fmla="*/ 100 h 496"/>
                      <a:gd name="T30" fmla="*/ 12 w 442"/>
                      <a:gd name="T31" fmla="*/ 69 h 496"/>
                      <a:gd name="T32" fmla="*/ 35 w 442"/>
                      <a:gd name="T33" fmla="*/ 41 h 496"/>
                      <a:gd name="T34" fmla="*/ 73 w 442"/>
                      <a:gd name="T35" fmla="*/ 19 h 496"/>
                      <a:gd name="T36" fmla="*/ 124 w 442"/>
                      <a:gd name="T37" fmla="*/ 5 h 496"/>
                      <a:gd name="T38" fmla="*/ 180 w 442"/>
                      <a:gd name="T39" fmla="*/ 0 h 496"/>
                      <a:gd name="T40" fmla="*/ 233 w 442"/>
                      <a:gd name="T41" fmla="*/ 6 h 496"/>
                      <a:gd name="T42" fmla="*/ 288 w 442"/>
                      <a:gd name="T43" fmla="*/ 25 h 496"/>
                      <a:gd name="T44" fmla="*/ 329 w 442"/>
                      <a:gd name="T45" fmla="*/ 53 h 496"/>
                      <a:gd name="T46" fmla="*/ 363 w 442"/>
                      <a:gd name="T47" fmla="*/ 87 h 496"/>
                      <a:gd name="T48" fmla="*/ 393 w 442"/>
                      <a:gd name="T49" fmla="*/ 134 h 496"/>
                      <a:gd name="T50" fmla="*/ 411 w 442"/>
                      <a:gd name="T51" fmla="*/ 178 h 496"/>
                      <a:gd name="T52" fmla="*/ 426 w 442"/>
                      <a:gd name="T53" fmla="*/ 223 h 496"/>
                      <a:gd name="T54" fmla="*/ 436 w 442"/>
                      <a:gd name="T55" fmla="*/ 281 h 496"/>
                      <a:gd name="T56" fmla="*/ 441 w 442"/>
                      <a:gd name="T57" fmla="*/ 317 h 496"/>
                      <a:gd name="T58" fmla="*/ 435 w 442"/>
                      <a:gd name="T59" fmla="*/ 371 h 496"/>
                      <a:gd name="T60" fmla="*/ 418 w 442"/>
                      <a:gd name="T61" fmla="*/ 426 h 496"/>
                      <a:gd name="T62" fmla="*/ 399 w 442"/>
                      <a:gd name="T63" fmla="*/ 469 h 496"/>
                      <a:gd name="T64" fmla="*/ 385 w 442"/>
                      <a:gd name="T65" fmla="*/ 487 h 496"/>
                      <a:gd name="T66" fmla="*/ 357 w 442"/>
                      <a:gd name="T67" fmla="*/ 495 h 496"/>
                      <a:gd name="T68" fmla="*/ 332 w 442"/>
                      <a:gd name="T69" fmla="*/ 495 h 496"/>
                      <a:gd name="T70" fmla="*/ 318 w 442"/>
                      <a:gd name="T71" fmla="*/ 495 h 496"/>
                      <a:gd name="T72" fmla="*/ 300 w 442"/>
                      <a:gd name="T73" fmla="*/ 489 h 496"/>
                      <a:gd name="T74" fmla="*/ 285 w 442"/>
                      <a:gd name="T75" fmla="*/ 466 h 496"/>
                      <a:gd name="T76" fmla="*/ 286 w 442"/>
                      <a:gd name="T77" fmla="*/ 456 h 496"/>
                      <a:gd name="T78" fmla="*/ 306 w 442"/>
                      <a:gd name="T79" fmla="*/ 451 h 496"/>
                      <a:gd name="T80" fmla="*/ 316 w 442"/>
                      <a:gd name="T81" fmla="*/ 439 h 496"/>
                      <a:gd name="T82" fmla="*/ 327 w 442"/>
                      <a:gd name="T83" fmla="*/ 424 h 496"/>
                      <a:gd name="T84" fmla="*/ 332 w 442"/>
                      <a:gd name="T85" fmla="*/ 404 h 496"/>
                      <a:gd name="T86" fmla="*/ 330 w 442"/>
                      <a:gd name="T87" fmla="*/ 395 h 496"/>
                      <a:gd name="T88" fmla="*/ 329 w 442"/>
                      <a:gd name="T89" fmla="*/ 379 h 496"/>
                      <a:gd name="T90" fmla="*/ 321 w 442"/>
                      <a:gd name="T91" fmla="*/ 362 h 496"/>
                      <a:gd name="T92" fmla="*/ 308 w 442"/>
                      <a:gd name="T93" fmla="*/ 348 h 496"/>
                      <a:gd name="T94" fmla="*/ 293 w 442"/>
                      <a:gd name="T95" fmla="*/ 342 h 496"/>
                      <a:gd name="T96" fmla="*/ 277 w 442"/>
                      <a:gd name="T97" fmla="*/ 343 h 496"/>
                      <a:gd name="T98" fmla="*/ 253 w 442"/>
                      <a:gd name="T99" fmla="*/ 357 h 49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</a:cxnLst>
                    <a:rect l="0" t="0" r="r" b="b"/>
                    <a:pathLst>
                      <a:path w="442" h="496">
                        <a:moveTo>
                          <a:pt x="253" y="357"/>
                        </a:moveTo>
                        <a:lnTo>
                          <a:pt x="199" y="337"/>
                        </a:lnTo>
                        <a:lnTo>
                          <a:pt x="208" y="278"/>
                        </a:lnTo>
                        <a:lnTo>
                          <a:pt x="182" y="253"/>
                        </a:lnTo>
                        <a:lnTo>
                          <a:pt x="159" y="225"/>
                        </a:lnTo>
                        <a:lnTo>
                          <a:pt x="149" y="186"/>
                        </a:lnTo>
                        <a:lnTo>
                          <a:pt x="144" y="148"/>
                        </a:lnTo>
                        <a:lnTo>
                          <a:pt x="144" y="112"/>
                        </a:lnTo>
                        <a:lnTo>
                          <a:pt x="130" y="108"/>
                        </a:lnTo>
                        <a:lnTo>
                          <a:pt x="102" y="106"/>
                        </a:lnTo>
                        <a:lnTo>
                          <a:pt x="68" y="116"/>
                        </a:lnTo>
                        <a:lnTo>
                          <a:pt x="37" y="133"/>
                        </a:lnTo>
                        <a:lnTo>
                          <a:pt x="15" y="148"/>
                        </a:lnTo>
                        <a:lnTo>
                          <a:pt x="1" y="124"/>
                        </a:lnTo>
                        <a:lnTo>
                          <a:pt x="0" y="100"/>
                        </a:lnTo>
                        <a:lnTo>
                          <a:pt x="12" y="69"/>
                        </a:lnTo>
                        <a:lnTo>
                          <a:pt x="35" y="41"/>
                        </a:lnTo>
                        <a:lnTo>
                          <a:pt x="73" y="19"/>
                        </a:lnTo>
                        <a:lnTo>
                          <a:pt x="124" y="5"/>
                        </a:lnTo>
                        <a:lnTo>
                          <a:pt x="180" y="0"/>
                        </a:lnTo>
                        <a:lnTo>
                          <a:pt x="233" y="6"/>
                        </a:lnTo>
                        <a:lnTo>
                          <a:pt x="288" y="25"/>
                        </a:lnTo>
                        <a:lnTo>
                          <a:pt x="329" y="53"/>
                        </a:lnTo>
                        <a:lnTo>
                          <a:pt x="363" y="87"/>
                        </a:lnTo>
                        <a:lnTo>
                          <a:pt x="393" y="134"/>
                        </a:lnTo>
                        <a:lnTo>
                          <a:pt x="411" y="178"/>
                        </a:lnTo>
                        <a:lnTo>
                          <a:pt x="426" y="223"/>
                        </a:lnTo>
                        <a:lnTo>
                          <a:pt x="436" y="281"/>
                        </a:lnTo>
                        <a:lnTo>
                          <a:pt x="441" y="317"/>
                        </a:lnTo>
                        <a:lnTo>
                          <a:pt x="435" y="371"/>
                        </a:lnTo>
                        <a:lnTo>
                          <a:pt x="418" y="426"/>
                        </a:lnTo>
                        <a:lnTo>
                          <a:pt x="399" y="469"/>
                        </a:lnTo>
                        <a:lnTo>
                          <a:pt x="385" y="487"/>
                        </a:lnTo>
                        <a:lnTo>
                          <a:pt x="357" y="495"/>
                        </a:lnTo>
                        <a:lnTo>
                          <a:pt x="332" y="495"/>
                        </a:lnTo>
                        <a:lnTo>
                          <a:pt x="318" y="495"/>
                        </a:lnTo>
                        <a:lnTo>
                          <a:pt x="300" y="489"/>
                        </a:lnTo>
                        <a:lnTo>
                          <a:pt x="285" y="466"/>
                        </a:lnTo>
                        <a:lnTo>
                          <a:pt x="286" y="456"/>
                        </a:lnTo>
                        <a:lnTo>
                          <a:pt x="306" y="451"/>
                        </a:lnTo>
                        <a:lnTo>
                          <a:pt x="316" y="439"/>
                        </a:lnTo>
                        <a:lnTo>
                          <a:pt x="327" y="424"/>
                        </a:lnTo>
                        <a:lnTo>
                          <a:pt x="332" y="404"/>
                        </a:lnTo>
                        <a:lnTo>
                          <a:pt x="330" y="395"/>
                        </a:lnTo>
                        <a:lnTo>
                          <a:pt x="329" y="379"/>
                        </a:lnTo>
                        <a:lnTo>
                          <a:pt x="321" y="362"/>
                        </a:lnTo>
                        <a:lnTo>
                          <a:pt x="308" y="348"/>
                        </a:lnTo>
                        <a:lnTo>
                          <a:pt x="293" y="342"/>
                        </a:lnTo>
                        <a:lnTo>
                          <a:pt x="277" y="343"/>
                        </a:lnTo>
                        <a:lnTo>
                          <a:pt x="253" y="357"/>
                        </a:lnTo>
                      </a:path>
                    </a:pathLst>
                  </a:custGeom>
                  <a:solidFill>
                    <a:srgbClr val="5F3F1F"/>
                  </a:solidFill>
                  <a:ln w="12700" cap="rnd" cmpd="sng">
                    <a:solidFill>
                      <a:srgbClr val="00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lIns="90476" tIns="44444" rIns="90476" bIns="44444">
                    <a:spAutoFit/>
                  </a:bodyPr>
                  <a:lstStyle/>
                  <a:p>
                    <a:endParaRPr lang="en-ZA"/>
                  </a:p>
                </p:txBody>
              </p:sp>
            </p:grpSp>
          </p:grpSp>
          <p:grpSp>
            <p:nvGrpSpPr>
              <p:cNvPr id="40986" name="Group 26"/>
              <p:cNvGrpSpPr>
                <a:grpSpLocks/>
              </p:cNvGrpSpPr>
              <p:nvPr/>
            </p:nvGrpSpPr>
            <p:grpSpPr bwMode="auto">
              <a:xfrm>
                <a:off x="3521" y="2808"/>
                <a:ext cx="1062" cy="822"/>
                <a:chOff x="3467" y="2822"/>
                <a:chExt cx="1125" cy="879"/>
              </a:xfrm>
            </p:grpSpPr>
            <p:sp>
              <p:nvSpPr>
                <p:cNvPr id="40987" name="Freeform 27"/>
                <p:cNvSpPr>
                  <a:spLocks/>
                </p:cNvSpPr>
                <p:nvPr/>
              </p:nvSpPr>
              <p:spPr bwMode="auto">
                <a:xfrm>
                  <a:off x="3572" y="2822"/>
                  <a:ext cx="936" cy="155"/>
                </a:xfrm>
                <a:custGeom>
                  <a:avLst/>
                  <a:gdLst>
                    <a:gd name="T0" fmla="*/ 314 w 936"/>
                    <a:gd name="T1" fmla="*/ 5 h 155"/>
                    <a:gd name="T2" fmla="*/ 230 w 936"/>
                    <a:gd name="T3" fmla="*/ 12 h 155"/>
                    <a:gd name="T4" fmla="*/ 151 w 936"/>
                    <a:gd name="T5" fmla="*/ 22 h 155"/>
                    <a:gd name="T6" fmla="*/ 102 w 936"/>
                    <a:gd name="T7" fmla="*/ 30 h 155"/>
                    <a:gd name="T8" fmla="*/ 66 w 936"/>
                    <a:gd name="T9" fmla="*/ 39 h 155"/>
                    <a:gd name="T10" fmla="*/ 42 w 936"/>
                    <a:gd name="T11" fmla="*/ 47 h 155"/>
                    <a:gd name="T12" fmla="*/ 23 w 936"/>
                    <a:gd name="T13" fmla="*/ 54 h 155"/>
                    <a:gd name="T14" fmla="*/ 10 w 936"/>
                    <a:gd name="T15" fmla="*/ 64 h 155"/>
                    <a:gd name="T16" fmla="*/ 2 w 936"/>
                    <a:gd name="T17" fmla="*/ 72 h 155"/>
                    <a:gd name="T18" fmla="*/ 1 w 936"/>
                    <a:gd name="T19" fmla="*/ 83 h 155"/>
                    <a:gd name="T20" fmla="*/ 9 w 936"/>
                    <a:gd name="T21" fmla="*/ 93 h 155"/>
                    <a:gd name="T22" fmla="*/ 22 w 936"/>
                    <a:gd name="T23" fmla="*/ 102 h 155"/>
                    <a:gd name="T24" fmla="*/ 40 w 936"/>
                    <a:gd name="T25" fmla="*/ 110 h 155"/>
                    <a:gd name="T26" fmla="*/ 72 w 936"/>
                    <a:gd name="T27" fmla="*/ 120 h 155"/>
                    <a:gd name="T28" fmla="*/ 109 w 936"/>
                    <a:gd name="T29" fmla="*/ 129 h 155"/>
                    <a:gd name="T30" fmla="*/ 173 w 936"/>
                    <a:gd name="T31" fmla="*/ 139 h 155"/>
                    <a:gd name="T32" fmla="*/ 233 w 936"/>
                    <a:gd name="T33" fmla="*/ 146 h 155"/>
                    <a:gd name="T34" fmla="*/ 313 w 936"/>
                    <a:gd name="T35" fmla="*/ 151 h 155"/>
                    <a:gd name="T36" fmla="*/ 418 w 936"/>
                    <a:gd name="T37" fmla="*/ 154 h 155"/>
                    <a:gd name="T38" fmla="*/ 629 w 936"/>
                    <a:gd name="T39" fmla="*/ 151 h 155"/>
                    <a:gd name="T40" fmla="*/ 758 w 936"/>
                    <a:gd name="T41" fmla="*/ 139 h 155"/>
                    <a:gd name="T42" fmla="*/ 832 w 936"/>
                    <a:gd name="T43" fmla="*/ 127 h 155"/>
                    <a:gd name="T44" fmla="*/ 874 w 936"/>
                    <a:gd name="T45" fmla="*/ 117 h 155"/>
                    <a:gd name="T46" fmla="*/ 901 w 936"/>
                    <a:gd name="T47" fmla="*/ 108 h 155"/>
                    <a:gd name="T48" fmla="*/ 919 w 936"/>
                    <a:gd name="T49" fmla="*/ 99 h 155"/>
                    <a:gd name="T50" fmla="*/ 930 w 936"/>
                    <a:gd name="T51" fmla="*/ 91 h 155"/>
                    <a:gd name="T52" fmla="*/ 935 w 936"/>
                    <a:gd name="T53" fmla="*/ 75 h 155"/>
                    <a:gd name="T54" fmla="*/ 921 w 936"/>
                    <a:gd name="T55" fmla="*/ 58 h 155"/>
                    <a:gd name="T56" fmla="*/ 896 w 936"/>
                    <a:gd name="T57" fmla="*/ 46 h 155"/>
                    <a:gd name="T58" fmla="*/ 846 w 936"/>
                    <a:gd name="T59" fmla="*/ 31 h 155"/>
                    <a:gd name="T60" fmla="*/ 755 w 936"/>
                    <a:gd name="T61" fmla="*/ 17 h 155"/>
                    <a:gd name="T62" fmla="*/ 629 w 936"/>
                    <a:gd name="T63" fmla="*/ 3 h 155"/>
                    <a:gd name="T64" fmla="*/ 478 w 936"/>
                    <a:gd name="T65" fmla="*/ 0 h 1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936" h="155">
                      <a:moveTo>
                        <a:pt x="478" y="0"/>
                      </a:moveTo>
                      <a:lnTo>
                        <a:pt x="314" y="5"/>
                      </a:lnTo>
                      <a:lnTo>
                        <a:pt x="270" y="8"/>
                      </a:lnTo>
                      <a:lnTo>
                        <a:pt x="230" y="12"/>
                      </a:lnTo>
                      <a:lnTo>
                        <a:pt x="190" y="17"/>
                      </a:lnTo>
                      <a:lnTo>
                        <a:pt x="151" y="22"/>
                      </a:lnTo>
                      <a:lnTo>
                        <a:pt x="126" y="26"/>
                      </a:lnTo>
                      <a:lnTo>
                        <a:pt x="102" y="30"/>
                      </a:lnTo>
                      <a:lnTo>
                        <a:pt x="82" y="33"/>
                      </a:lnTo>
                      <a:lnTo>
                        <a:pt x="66" y="39"/>
                      </a:lnTo>
                      <a:lnTo>
                        <a:pt x="54" y="42"/>
                      </a:lnTo>
                      <a:lnTo>
                        <a:pt x="42" y="47"/>
                      </a:lnTo>
                      <a:lnTo>
                        <a:pt x="30" y="50"/>
                      </a:lnTo>
                      <a:lnTo>
                        <a:pt x="23" y="54"/>
                      </a:lnTo>
                      <a:lnTo>
                        <a:pt x="17" y="58"/>
                      </a:lnTo>
                      <a:lnTo>
                        <a:pt x="10" y="64"/>
                      </a:lnTo>
                      <a:lnTo>
                        <a:pt x="5" y="67"/>
                      </a:lnTo>
                      <a:lnTo>
                        <a:pt x="2" y="72"/>
                      </a:lnTo>
                      <a:lnTo>
                        <a:pt x="0" y="76"/>
                      </a:lnTo>
                      <a:lnTo>
                        <a:pt x="1" y="83"/>
                      </a:lnTo>
                      <a:lnTo>
                        <a:pt x="3" y="86"/>
                      </a:lnTo>
                      <a:lnTo>
                        <a:pt x="9" y="93"/>
                      </a:lnTo>
                      <a:lnTo>
                        <a:pt x="16" y="99"/>
                      </a:lnTo>
                      <a:lnTo>
                        <a:pt x="22" y="102"/>
                      </a:lnTo>
                      <a:lnTo>
                        <a:pt x="30" y="106"/>
                      </a:lnTo>
                      <a:lnTo>
                        <a:pt x="40" y="110"/>
                      </a:lnTo>
                      <a:lnTo>
                        <a:pt x="54" y="114"/>
                      </a:lnTo>
                      <a:lnTo>
                        <a:pt x="72" y="120"/>
                      </a:lnTo>
                      <a:lnTo>
                        <a:pt x="89" y="124"/>
                      </a:lnTo>
                      <a:lnTo>
                        <a:pt x="109" y="129"/>
                      </a:lnTo>
                      <a:lnTo>
                        <a:pt x="139" y="134"/>
                      </a:lnTo>
                      <a:lnTo>
                        <a:pt x="173" y="139"/>
                      </a:lnTo>
                      <a:lnTo>
                        <a:pt x="203" y="143"/>
                      </a:lnTo>
                      <a:lnTo>
                        <a:pt x="233" y="146"/>
                      </a:lnTo>
                      <a:lnTo>
                        <a:pt x="270" y="149"/>
                      </a:lnTo>
                      <a:lnTo>
                        <a:pt x="313" y="151"/>
                      </a:lnTo>
                      <a:lnTo>
                        <a:pt x="366" y="153"/>
                      </a:lnTo>
                      <a:lnTo>
                        <a:pt x="418" y="154"/>
                      </a:lnTo>
                      <a:lnTo>
                        <a:pt x="548" y="154"/>
                      </a:lnTo>
                      <a:lnTo>
                        <a:pt x="629" y="151"/>
                      </a:lnTo>
                      <a:lnTo>
                        <a:pt x="696" y="146"/>
                      </a:lnTo>
                      <a:lnTo>
                        <a:pt x="758" y="139"/>
                      </a:lnTo>
                      <a:lnTo>
                        <a:pt x="814" y="131"/>
                      </a:lnTo>
                      <a:lnTo>
                        <a:pt x="832" y="127"/>
                      </a:lnTo>
                      <a:lnTo>
                        <a:pt x="851" y="123"/>
                      </a:lnTo>
                      <a:lnTo>
                        <a:pt x="874" y="117"/>
                      </a:lnTo>
                      <a:lnTo>
                        <a:pt x="888" y="113"/>
                      </a:lnTo>
                      <a:lnTo>
                        <a:pt x="901" y="108"/>
                      </a:lnTo>
                      <a:lnTo>
                        <a:pt x="912" y="103"/>
                      </a:lnTo>
                      <a:lnTo>
                        <a:pt x="919" y="99"/>
                      </a:lnTo>
                      <a:lnTo>
                        <a:pt x="924" y="94"/>
                      </a:lnTo>
                      <a:lnTo>
                        <a:pt x="930" y="91"/>
                      </a:lnTo>
                      <a:lnTo>
                        <a:pt x="934" y="82"/>
                      </a:lnTo>
                      <a:lnTo>
                        <a:pt x="935" y="75"/>
                      </a:lnTo>
                      <a:lnTo>
                        <a:pt x="930" y="67"/>
                      </a:lnTo>
                      <a:lnTo>
                        <a:pt x="921" y="58"/>
                      </a:lnTo>
                      <a:lnTo>
                        <a:pt x="908" y="51"/>
                      </a:lnTo>
                      <a:lnTo>
                        <a:pt x="896" y="46"/>
                      </a:lnTo>
                      <a:lnTo>
                        <a:pt x="877" y="40"/>
                      </a:lnTo>
                      <a:lnTo>
                        <a:pt x="846" y="31"/>
                      </a:lnTo>
                      <a:lnTo>
                        <a:pt x="810" y="25"/>
                      </a:lnTo>
                      <a:lnTo>
                        <a:pt x="755" y="17"/>
                      </a:lnTo>
                      <a:lnTo>
                        <a:pt x="698" y="11"/>
                      </a:lnTo>
                      <a:lnTo>
                        <a:pt x="629" y="3"/>
                      </a:lnTo>
                      <a:lnTo>
                        <a:pt x="565" y="2"/>
                      </a:lnTo>
                      <a:lnTo>
                        <a:pt x="478" y="0"/>
                      </a:lnTo>
                    </a:path>
                  </a:pathLst>
                </a:custGeom>
                <a:solidFill>
                  <a:schemeClr val="accent1"/>
                </a:solidFill>
                <a:ln w="12700" cap="rnd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476" tIns="44444" rIns="90476" bIns="44444">
                  <a:spAutoFit/>
                </a:bodyPr>
                <a:lstStyle/>
                <a:p>
                  <a:endParaRPr lang="en-ZA"/>
                </a:p>
              </p:txBody>
            </p:sp>
            <p:sp>
              <p:nvSpPr>
                <p:cNvPr id="40988" name="Freeform 28"/>
                <p:cNvSpPr>
                  <a:spLocks/>
                </p:cNvSpPr>
                <p:nvPr/>
              </p:nvSpPr>
              <p:spPr bwMode="auto">
                <a:xfrm>
                  <a:off x="3467" y="2897"/>
                  <a:ext cx="1125" cy="804"/>
                </a:xfrm>
                <a:custGeom>
                  <a:avLst/>
                  <a:gdLst>
                    <a:gd name="T0" fmla="*/ 106 w 1125"/>
                    <a:gd name="T1" fmla="*/ 8 h 804"/>
                    <a:gd name="T2" fmla="*/ 114 w 1125"/>
                    <a:gd name="T3" fmla="*/ 18 h 804"/>
                    <a:gd name="T4" fmla="*/ 127 w 1125"/>
                    <a:gd name="T5" fmla="*/ 27 h 804"/>
                    <a:gd name="T6" fmla="*/ 145 w 1125"/>
                    <a:gd name="T7" fmla="*/ 35 h 804"/>
                    <a:gd name="T8" fmla="*/ 177 w 1125"/>
                    <a:gd name="T9" fmla="*/ 45 h 804"/>
                    <a:gd name="T10" fmla="*/ 214 w 1125"/>
                    <a:gd name="T11" fmla="*/ 54 h 804"/>
                    <a:gd name="T12" fmla="*/ 278 w 1125"/>
                    <a:gd name="T13" fmla="*/ 64 h 804"/>
                    <a:gd name="T14" fmla="*/ 338 w 1125"/>
                    <a:gd name="T15" fmla="*/ 71 h 804"/>
                    <a:gd name="T16" fmla="*/ 418 w 1125"/>
                    <a:gd name="T17" fmla="*/ 76 h 804"/>
                    <a:gd name="T18" fmla="*/ 523 w 1125"/>
                    <a:gd name="T19" fmla="*/ 79 h 804"/>
                    <a:gd name="T20" fmla="*/ 734 w 1125"/>
                    <a:gd name="T21" fmla="*/ 76 h 804"/>
                    <a:gd name="T22" fmla="*/ 863 w 1125"/>
                    <a:gd name="T23" fmla="*/ 64 h 804"/>
                    <a:gd name="T24" fmla="*/ 937 w 1125"/>
                    <a:gd name="T25" fmla="*/ 52 h 804"/>
                    <a:gd name="T26" fmla="*/ 979 w 1125"/>
                    <a:gd name="T27" fmla="*/ 42 h 804"/>
                    <a:gd name="T28" fmla="*/ 1006 w 1125"/>
                    <a:gd name="T29" fmla="*/ 33 h 804"/>
                    <a:gd name="T30" fmla="*/ 1024 w 1125"/>
                    <a:gd name="T31" fmla="*/ 24 h 804"/>
                    <a:gd name="T32" fmla="*/ 1035 w 1125"/>
                    <a:gd name="T33" fmla="*/ 16 h 804"/>
                    <a:gd name="T34" fmla="*/ 1040 w 1125"/>
                    <a:gd name="T35" fmla="*/ 0 h 804"/>
                    <a:gd name="T36" fmla="*/ 1081 w 1125"/>
                    <a:gd name="T37" fmla="*/ 723 h 804"/>
                    <a:gd name="T38" fmla="*/ 988 w 1125"/>
                    <a:gd name="T39" fmla="*/ 764 h 804"/>
                    <a:gd name="T40" fmla="*/ 913 w 1125"/>
                    <a:gd name="T41" fmla="*/ 767 h 804"/>
                    <a:gd name="T42" fmla="*/ 824 w 1125"/>
                    <a:gd name="T43" fmla="*/ 784 h 804"/>
                    <a:gd name="T44" fmla="*/ 764 w 1125"/>
                    <a:gd name="T45" fmla="*/ 803 h 804"/>
                    <a:gd name="T46" fmla="*/ 688 w 1125"/>
                    <a:gd name="T47" fmla="*/ 793 h 804"/>
                    <a:gd name="T48" fmla="*/ 612 w 1125"/>
                    <a:gd name="T49" fmla="*/ 773 h 804"/>
                    <a:gd name="T50" fmla="*/ 523 w 1125"/>
                    <a:gd name="T51" fmla="*/ 776 h 804"/>
                    <a:gd name="T52" fmla="*/ 443 w 1125"/>
                    <a:gd name="T53" fmla="*/ 790 h 804"/>
                    <a:gd name="T54" fmla="*/ 378 w 1125"/>
                    <a:gd name="T55" fmla="*/ 797 h 804"/>
                    <a:gd name="T56" fmla="*/ 279 w 1125"/>
                    <a:gd name="T57" fmla="*/ 780 h 804"/>
                    <a:gd name="T58" fmla="*/ 196 w 1125"/>
                    <a:gd name="T59" fmla="*/ 773 h 804"/>
                    <a:gd name="T60" fmla="*/ 120 w 1125"/>
                    <a:gd name="T61" fmla="*/ 784 h 804"/>
                    <a:gd name="T62" fmla="*/ 37 w 1125"/>
                    <a:gd name="T63" fmla="*/ 757 h 804"/>
                    <a:gd name="T64" fmla="*/ 11 w 1125"/>
                    <a:gd name="T65" fmla="*/ 658 h 8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1125" h="804">
                      <a:moveTo>
                        <a:pt x="105" y="1"/>
                      </a:moveTo>
                      <a:lnTo>
                        <a:pt x="106" y="8"/>
                      </a:lnTo>
                      <a:lnTo>
                        <a:pt x="108" y="11"/>
                      </a:lnTo>
                      <a:lnTo>
                        <a:pt x="114" y="18"/>
                      </a:lnTo>
                      <a:lnTo>
                        <a:pt x="121" y="24"/>
                      </a:lnTo>
                      <a:lnTo>
                        <a:pt x="127" y="27"/>
                      </a:lnTo>
                      <a:lnTo>
                        <a:pt x="135" y="31"/>
                      </a:lnTo>
                      <a:lnTo>
                        <a:pt x="145" y="35"/>
                      </a:lnTo>
                      <a:lnTo>
                        <a:pt x="159" y="39"/>
                      </a:lnTo>
                      <a:lnTo>
                        <a:pt x="177" y="45"/>
                      </a:lnTo>
                      <a:lnTo>
                        <a:pt x="194" y="49"/>
                      </a:lnTo>
                      <a:lnTo>
                        <a:pt x="214" y="54"/>
                      </a:lnTo>
                      <a:lnTo>
                        <a:pt x="244" y="59"/>
                      </a:lnTo>
                      <a:lnTo>
                        <a:pt x="278" y="64"/>
                      </a:lnTo>
                      <a:lnTo>
                        <a:pt x="308" y="68"/>
                      </a:lnTo>
                      <a:lnTo>
                        <a:pt x="338" y="71"/>
                      </a:lnTo>
                      <a:lnTo>
                        <a:pt x="375" y="74"/>
                      </a:lnTo>
                      <a:lnTo>
                        <a:pt x="418" y="76"/>
                      </a:lnTo>
                      <a:lnTo>
                        <a:pt x="471" y="78"/>
                      </a:lnTo>
                      <a:lnTo>
                        <a:pt x="523" y="79"/>
                      </a:lnTo>
                      <a:lnTo>
                        <a:pt x="653" y="79"/>
                      </a:lnTo>
                      <a:lnTo>
                        <a:pt x="734" y="76"/>
                      </a:lnTo>
                      <a:lnTo>
                        <a:pt x="801" y="71"/>
                      </a:lnTo>
                      <a:lnTo>
                        <a:pt x="863" y="64"/>
                      </a:lnTo>
                      <a:lnTo>
                        <a:pt x="919" y="56"/>
                      </a:lnTo>
                      <a:lnTo>
                        <a:pt x="937" y="52"/>
                      </a:lnTo>
                      <a:lnTo>
                        <a:pt x="956" y="48"/>
                      </a:lnTo>
                      <a:lnTo>
                        <a:pt x="979" y="42"/>
                      </a:lnTo>
                      <a:lnTo>
                        <a:pt x="993" y="38"/>
                      </a:lnTo>
                      <a:lnTo>
                        <a:pt x="1006" y="33"/>
                      </a:lnTo>
                      <a:lnTo>
                        <a:pt x="1017" y="28"/>
                      </a:lnTo>
                      <a:lnTo>
                        <a:pt x="1024" y="24"/>
                      </a:lnTo>
                      <a:lnTo>
                        <a:pt x="1029" y="19"/>
                      </a:lnTo>
                      <a:lnTo>
                        <a:pt x="1035" y="16"/>
                      </a:lnTo>
                      <a:lnTo>
                        <a:pt x="1039" y="7"/>
                      </a:lnTo>
                      <a:lnTo>
                        <a:pt x="1040" y="0"/>
                      </a:lnTo>
                      <a:lnTo>
                        <a:pt x="1124" y="702"/>
                      </a:lnTo>
                      <a:lnTo>
                        <a:pt x="1081" y="723"/>
                      </a:lnTo>
                      <a:lnTo>
                        <a:pt x="1032" y="747"/>
                      </a:lnTo>
                      <a:lnTo>
                        <a:pt x="988" y="764"/>
                      </a:lnTo>
                      <a:lnTo>
                        <a:pt x="952" y="770"/>
                      </a:lnTo>
                      <a:lnTo>
                        <a:pt x="913" y="767"/>
                      </a:lnTo>
                      <a:lnTo>
                        <a:pt x="866" y="767"/>
                      </a:lnTo>
                      <a:lnTo>
                        <a:pt x="824" y="784"/>
                      </a:lnTo>
                      <a:lnTo>
                        <a:pt x="788" y="797"/>
                      </a:lnTo>
                      <a:lnTo>
                        <a:pt x="764" y="803"/>
                      </a:lnTo>
                      <a:lnTo>
                        <a:pt x="728" y="800"/>
                      </a:lnTo>
                      <a:lnTo>
                        <a:pt x="688" y="793"/>
                      </a:lnTo>
                      <a:lnTo>
                        <a:pt x="652" y="784"/>
                      </a:lnTo>
                      <a:lnTo>
                        <a:pt x="612" y="773"/>
                      </a:lnTo>
                      <a:lnTo>
                        <a:pt x="573" y="767"/>
                      </a:lnTo>
                      <a:lnTo>
                        <a:pt x="523" y="776"/>
                      </a:lnTo>
                      <a:lnTo>
                        <a:pt x="487" y="784"/>
                      </a:lnTo>
                      <a:lnTo>
                        <a:pt x="443" y="790"/>
                      </a:lnTo>
                      <a:lnTo>
                        <a:pt x="415" y="793"/>
                      </a:lnTo>
                      <a:lnTo>
                        <a:pt x="378" y="797"/>
                      </a:lnTo>
                      <a:lnTo>
                        <a:pt x="321" y="787"/>
                      </a:lnTo>
                      <a:lnTo>
                        <a:pt x="279" y="780"/>
                      </a:lnTo>
                      <a:lnTo>
                        <a:pt x="229" y="770"/>
                      </a:lnTo>
                      <a:lnTo>
                        <a:pt x="196" y="773"/>
                      </a:lnTo>
                      <a:lnTo>
                        <a:pt x="153" y="784"/>
                      </a:lnTo>
                      <a:lnTo>
                        <a:pt x="120" y="784"/>
                      </a:lnTo>
                      <a:lnTo>
                        <a:pt x="80" y="773"/>
                      </a:lnTo>
                      <a:lnTo>
                        <a:pt x="37" y="757"/>
                      </a:lnTo>
                      <a:lnTo>
                        <a:pt x="0" y="723"/>
                      </a:lnTo>
                      <a:lnTo>
                        <a:pt x="11" y="658"/>
                      </a:lnTo>
                      <a:lnTo>
                        <a:pt x="105" y="1"/>
                      </a:lnTo>
                    </a:path>
                  </a:pathLst>
                </a:custGeom>
                <a:solidFill>
                  <a:schemeClr val="accent1"/>
                </a:solidFill>
                <a:ln w="12700" cap="rnd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476" tIns="44444" rIns="90476" bIns="44444">
                  <a:spAutoFit/>
                </a:bodyPr>
                <a:lstStyle/>
                <a:p>
                  <a:endParaRPr lang="en-ZA"/>
                </a:p>
              </p:txBody>
            </p:sp>
          </p:grpSp>
          <p:sp>
            <p:nvSpPr>
              <p:cNvPr id="40989" name="Freeform 29"/>
              <p:cNvSpPr>
                <a:spLocks/>
              </p:cNvSpPr>
              <p:nvPr/>
            </p:nvSpPr>
            <p:spPr bwMode="auto">
              <a:xfrm>
                <a:off x="3624" y="2624"/>
                <a:ext cx="527" cy="279"/>
              </a:xfrm>
              <a:custGeom>
                <a:avLst/>
                <a:gdLst>
                  <a:gd name="T0" fmla="*/ 0 w 558"/>
                  <a:gd name="T1" fmla="*/ 220 h 298"/>
                  <a:gd name="T2" fmla="*/ 19 w 558"/>
                  <a:gd name="T3" fmla="*/ 270 h 298"/>
                  <a:gd name="T4" fmla="*/ 28 w 558"/>
                  <a:gd name="T5" fmla="*/ 290 h 298"/>
                  <a:gd name="T6" fmla="*/ 37 w 558"/>
                  <a:gd name="T7" fmla="*/ 297 h 298"/>
                  <a:gd name="T8" fmla="*/ 45 w 558"/>
                  <a:gd name="T9" fmla="*/ 295 h 298"/>
                  <a:gd name="T10" fmla="*/ 55 w 558"/>
                  <a:gd name="T11" fmla="*/ 290 h 298"/>
                  <a:gd name="T12" fmla="*/ 331 w 558"/>
                  <a:gd name="T13" fmla="*/ 131 h 298"/>
                  <a:gd name="T14" fmla="*/ 344 w 558"/>
                  <a:gd name="T15" fmla="*/ 130 h 298"/>
                  <a:gd name="T16" fmla="*/ 361 w 558"/>
                  <a:gd name="T17" fmla="*/ 139 h 298"/>
                  <a:gd name="T18" fmla="*/ 379 w 558"/>
                  <a:gd name="T19" fmla="*/ 139 h 298"/>
                  <a:gd name="T20" fmla="*/ 400 w 558"/>
                  <a:gd name="T21" fmla="*/ 135 h 298"/>
                  <a:gd name="T22" fmla="*/ 431 w 558"/>
                  <a:gd name="T23" fmla="*/ 128 h 298"/>
                  <a:gd name="T24" fmla="*/ 447 w 558"/>
                  <a:gd name="T25" fmla="*/ 119 h 298"/>
                  <a:gd name="T26" fmla="*/ 537 w 558"/>
                  <a:gd name="T27" fmla="*/ 110 h 298"/>
                  <a:gd name="T28" fmla="*/ 553 w 558"/>
                  <a:gd name="T29" fmla="*/ 105 h 298"/>
                  <a:gd name="T30" fmla="*/ 549 w 558"/>
                  <a:gd name="T31" fmla="*/ 96 h 298"/>
                  <a:gd name="T32" fmla="*/ 542 w 558"/>
                  <a:gd name="T33" fmla="*/ 91 h 298"/>
                  <a:gd name="T34" fmla="*/ 506 w 558"/>
                  <a:gd name="T35" fmla="*/ 85 h 298"/>
                  <a:gd name="T36" fmla="*/ 464 w 558"/>
                  <a:gd name="T37" fmla="*/ 88 h 298"/>
                  <a:gd name="T38" fmla="*/ 465 w 558"/>
                  <a:gd name="T39" fmla="*/ 83 h 298"/>
                  <a:gd name="T40" fmla="*/ 506 w 558"/>
                  <a:gd name="T41" fmla="*/ 79 h 298"/>
                  <a:gd name="T42" fmla="*/ 543 w 558"/>
                  <a:gd name="T43" fmla="*/ 70 h 298"/>
                  <a:gd name="T44" fmla="*/ 556 w 558"/>
                  <a:gd name="T45" fmla="*/ 64 h 298"/>
                  <a:gd name="T46" fmla="*/ 557 w 558"/>
                  <a:gd name="T47" fmla="*/ 50 h 298"/>
                  <a:gd name="T48" fmla="*/ 537 w 558"/>
                  <a:gd name="T49" fmla="*/ 44 h 298"/>
                  <a:gd name="T50" fmla="*/ 456 w 558"/>
                  <a:gd name="T51" fmla="*/ 58 h 298"/>
                  <a:gd name="T52" fmla="*/ 456 w 558"/>
                  <a:gd name="T53" fmla="*/ 51 h 298"/>
                  <a:gd name="T54" fmla="*/ 531 w 558"/>
                  <a:gd name="T55" fmla="*/ 29 h 298"/>
                  <a:gd name="T56" fmla="*/ 549 w 558"/>
                  <a:gd name="T57" fmla="*/ 21 h 298"/>
                  <a:gd name="T58" fmla="*/ 548 w 558"/>
                  <a:gd name="T59" fmla="*/ 8 h 298"/>
                  <a:gd name="T60" fmla="*/ 538 w 558"/>
                  <a:gd name="T61" fmla="*/ 1 h 298"/>
                  <a:gd name="T62" fmla="*/ 528 w 558"/>
                  <a:gd name="T63" fmla="*/ 0 h 298"/>
                  <a:gd name="T64" fmla="*/ 439 w 558"/>
                  <a:gd name="T65" fmla="*/ 28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558" h="298">
                    <a:moveTo>
                      <a:pt x="0" y="220"/>
                    </a:moveTo>
                    <a:lnTo>
                      <a:pt x="19" y="270"/>
                    </a:lnTo>
                    <a:lnTo>
                      <a:pt x="28" y="290"/>
                    </a:lnTo>
                    <a:lnTo>
                      <a:pt x="37" y="297"/>
                    </a:lnTo>
                    <a:lnTo>
                      <a:pt x="45" y="295"/>
                    </a:lnTo>
                    <a:lnTo>
                      <a:pt x="55" y="290"/>
                    </a:lnTo>
                    <a:lnTo>
                      <a:pt x="331" y="131"/>
                    </a:lnTo>
                    <a:lnTo>
                      <a:pt x="344" y="130"/>
                    </a:lnTo>
                    <a:lnTo>
                      <a:pt x="361" y="139"/>
                    </a:lnTo>
                    <a:lnTo>
                      <a:pt x="379" y="139"/>
                    </a:lnTo>
                    <a:lnTo>
                      <a:pt x="400" y="135"/>
                    </a:lnTo>
                    <a:lnTo>
                      <a:pt x="431" y="128"/>
                    </a:lnTo>
                    <a:lnTo>
                      <a:pt x="447" y="119"/>
                    </a:lnTo>
                    <a:lnTo>
                      <a:pt x="537" y="110"/>
                    </a:lnTo>
                    <a:lnTo>
                      <a:pt x="553" y="105"/>
                    </a:lnTo>
                    <a:lnTo>
                      <a:pt x="549" y="96"/>
                    </a:lnTo>
                    <a:lnTo>
                      <a:pt x="542" y="91"/>
                    </a:lnTo>
                    <a:lnTo>
                      <a:pt x="506" y="85"/>
                    </a:lnTo>
                    <a:lnTo>
                      <a:pt x="464" y="88"/>
                    </a:lnTo>
                    <a:lnTo>
                      <a:pt x="465" y="83"/>
                    </a:lnTo>
                    <a:lnTo>
                      <a:pt x="506" y="79"/>
                    </a:lnTo>
                    <a:lnTo>
                      <a:pt x="543" y="70"/>
                    </a:lnTo>
                    <a:lnTo>
                      <a:pt x="556" y="64"/>
                    </a:lnTo>
                    <a:lnTo>
                      <a:pt x="557" y="50"/>
                    </a:lnTo>
                    <a:lnTo>
                      <a:pt x="537" y="44"/>
                    </a:lnTo>
                    <a:lnTo>
                      <a:pt x="456" y="58"/>
                    </a:lnTo>
                    <a:lnTo>
                      <a:pt x="456" y="51"/>
                    </a:lnTo>
                    <a:lnTo>
                      <a:pt x="531" y="29"/>
                    </a:lnTo>
                    <a:lnTo>
                      <a:pt x="549" y="21"/>
                    </a:lnTo>
                    <a:lnTo>
                      <a:pt x="548" y="8"/>
                    </a:lnTo>
                    <a:lnTo>
                      <a:pt x="538" y="1"/>
                    </a:lnTo>
                    <a:lnTo>
                      <a:pt x="528" y="0"/>
                    </a:lnTo>
                    <a:lnTo>
                      <a:pt x="439" y="28"/>
                    </a:lnTo>
                  </a:path>
                </a:pathLst>
              </a:custGeom>
              <a:noFill/>
              <a:ln w="12700" cap="rnd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0476" tIns="44444" rIns="90476" bIns="44444">
                <a:spAutoFit/>
              </a:bodyPr>
              <a:lstStyle/>
              <a:p>
                <a:endParaRPr lang="en-ZA"/>
              </a:p>
            </p:txBody>
          </p:sp>
          <p:sp>
            <p:nvSpPr>
              <p:cNvPr id="40990" name="Freeform 30"/>
              <p:cNvSpPr>
                <a:spLocks/>
              </p:cNvSpPr>
              <p:nvPr/>
            </p:nvSpPr>
            <p:spPr bwMode="auto">
              <a:xfrm>
                <a:off x="2919" y="3207"/>
                <a:ext cx="645" cy="496"/>
              </a:xfrm>
              <a:custGeom>
                <a:avLst/>
                <a:gdLst>
                  <a:gd name="T0" fmla="*/ 202 w 683"/>
                  <a:gd name="T1" fmla="*/ 11 h 530"/>
                  <a:gd name="T2" fmla="*/ 0 w 683"/>
                  <a:gd name="T3" fmla="*/ 480 h 530"/>
                  <a:gd name="T4" fmla="*/ 8 w 683"/>
                  <a:gd name="T5" fmla="*/ 490 h 530"/>
                  <a:gd name="T6" fmla="*/ 23 w 683"/>
                  <a:gd name="T7" fmla="*/ 481 h 530"/>
                  <a:gd name="T8" fmla="*/ 215 w 683"/>
                  <a:gd name="T9" fmla="*/ 28 h 530"/>
                  <a:gd name="T10" fmla="*/ 227 w 683"/>
                  <a:gd name="T11" fmla="*/ 23 h 530"/>
                  <a:gd name="T12" fmla="*/ 301 w 683"/>
                  <a:gd name="T13" fmla="*/ 22 h 530"/>
                  <a:gd name="T14" fmla="*/ 396 w 683"/>
                  <a:gd name="T15" fmla="*/ 25 h 530"/>
                  <a:gd name="T16" fmla="*/ 480 w 683"/>
                  <a:gd name="T17" fmla="*/ 30 h 530"/>
                  <a:gd name="T18" fmla="*/ 505 w 683"/>
                  <a:gd name="T19" fmla="*/ 37 h 530"/>
                  <a:gd name="T20" fmla="*/ 520 w 683"/>
                  <a:gd name="T21" fmla="*/ 48 h 530"/>
                  <a:gd name="T22" fmla="*/ 530 w 683"/>
                  <a:gd name="T23" fmla="*/ 64 h 530"/>
                  <a:gd name="T24" fmla="*/ 663 w 683"/>
                  <a:gd name="T25" fmla="*/ 525 h 530"/>
                  <a:gd name="T26" fmla="*/ 674 w 683"/>
                  <a:gd name="T27" fmla="*/ 529 h 530"/>
                  <a:gd name="T28" fmla="*/ 682 w 683"/>
                  <a:gd name="T29" fmla="*/ 520 h 530"/>
                  <a:gd name="T30" fmla="*/ 550 w 683"/>
                  <a:gd name="T31" fmla="*/ 60 h 530"/>
                  <a:gd name="T32" fmla="*/ 536 w 683"/>
                  <a:gd name="T33" fmla="*/ 36 h 530"/>
                  <a:gd name="T34" fmla="*/ 525 w 683"/>
                  <a:gd name="T35" fmla="*/ 25 h 530"/>
                  <a:gd name="T36" fmla="*/ 514 w 683"/>
                  <a:gd name="T37" fmla="*/ 19 h 530"/>
                  <a:gd name="T38" fmla="*/ 499 w 683"/>
                  <a:gd name="T39" fmla="*/ 12 h 530"/>
                  <a:gd name="T40" fmla="*/ 471 w 683"/>
                  <a:gd name="T41" fmla="*/ 11 h 530"/>
                  <a:gd name="T42" fmla="*/ 382 w 683"/>
                  <a:gd name="T43" fmla="*/ 3 h 530"/>
                  <a:gd name="T44" fmla="*/ 284 w 683"/>
                  <a:gd name="T45" fmla="*/ 0 h 530"/>
                  <a:gd name="T46" fmla="*/ 237 w 683"/>
                  <a:gd name="T47" fmla="*/ 2 h 530"/>
                  <a:gd name="T48" fmla="*/ 214 w 683"/>
                  <a:gd name="T49" fmla="*/ 3 h 530"/>
                  <a:gd name="T50" fmla="*/ 202 w 683"/>
                  <a:gd name="T51" fmla="*/ 11 h 5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683" h="530">
                    <a:moveTo>
                      <a:pt x="202" y="11"/>
                    </a:moveTo>
                    <a:lnTo>
                      <a:pt x="0" y="480"/>
                    </a:lnTo>
                    <a:lnTo>
                      <a:pt x="8" y="490"/>
                    </a:lnTo>
                    <a:lnTo>
                      <a:pt x="23" y="481"/>
                    </a:lnTo>
                    <a:lnTo>
                      <a:pt x="215" y="28"/>
                    </a:lnTo>
                    <a:lnTo>
                      <a:pt x="227" y="23"/>
                    </a:lnTo>
                    <a:lnTo>
                      <a:pt x="301" y="22"/>
                    </a:lnTo>
                    <a:lnTo>
                      <a:pt x="396" y="25"/>
                    </a:lnTo>
                    <a:lnTo>
                      <a:pt x="480" y="30"/>
                    </a:lnTo>
                    <a:lnTo>
                      <a:pt x="505" y="37"/>
                    </a:lnTo>
                    <a:lnTo>
                      <a:pt x="520" y="48"/>
                    </a:lnTo>
                    <a:lnTo>
                      <a:pt x="530" y="64"/>
                    </a:lnTo>
                    <a:lnTo>
                      <a:pt x="663" y="525"/>
                    </a:lnTo>
                    <a:lnTo>
                      <a:pt x="674" y="529"/>
                    </a:lnTo>
                    <a:lnTo>
                      <a:pt x="682" y="520"/>
                    </a:lnTo>
                    <a:lnTo>
                      <a:pt x="550" y="60"/>
                    </a:lnTo>
                    <a:lnTo>
                      <a:pt x="536" y="36"/>
                    </a:lnTo>
                    <a:lnTo>
                      <a:pt x="525" y="25"/>
                    </a:lnTo>
                    <a:lnTo>
                      <a:pt x="514" y="19"/>
                    </a:lnTo>
                    <a:lnTo>
                      <a:pt x="499" y="12"/>
                    </a:lnTo>
                    <a:lnTo>
                      <a:pt x="471" y="11"/>
                    </a:lnTo>
                    <a:lnTo>
                      <a:pt x="382" y="3"/>
                    </a:lnTo>
                    <a:lnTo>
                      <a:pt x="284" y="0"/>
                    </a:lnTo>
                    <a:lnTo>
                      <a:pt x="237" y="2"/>
                    </a:lnTo>
                    <a:lnTo>
                      <a:pt x="214" y="3"/>
                    </a:lnTo>
                    <a:lnTo>
                      <a:pt x="202" y="11"/>
                    </a:lnTo>
                  </a:path>
                </a:pathLst>
              </a:custGeom>
              <a:solidFill>
                <a:srgbClr val="919191"/>
              </a:solidFill>
              <a:ln w="12700" cap="rnd" cmpd="sng">
                <a:solidFill>
                  <a:srgbClr val="91919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0476" tIns="44444" rIns="90476" bIns="44444">
                <a:spAutoFit/>
              </a:bodyPr>
              <a:lstStyle/>
              <a:p>
                <a:endParaRPr lang="en-ZA"/>
              </a:p>
            </p:txBody>
          </p:sp>
          <p:grpSp>
            <p:nvGrpSpPr>
              <p:cNvPr id="40991" name="Group 31"/>
              <p:cNvGrpSpPr>
                <a:grpSpLocks/>
              </p:cNvGrpSpPr>
              <p:nvPr/>
            </p:nvGrpSpPr>
            <p:grpSpPr bwMode="auto">
              <a:xfrm>
                <a:off x="3716" y="3045"/>
                <a:ext cx="518" cy="299"/>
                <a:chOff x="3674" y="3076"/>
                <a:chExt cx="548" cy="319"/>
              </a:xfrm>
            </p:grpSpPr>
            <p:sp>
              <p:nvSpPr>
                <p:cNvPr id="40992" name="Freeform 32"/>
                <p:cNvSpPr>
                  <a:spLocks/>
                </p:cNvSpPr>
                <p:nvPr/>
              </p:nvSpPr>
              <p:spPr bwMode="auto">
                <a:xfrm>
                  <a:off x="4009" y="3164"/>
                  <a:ext cx="213" cy="231"/>
                </a:xfrm>
                <a:custGeom>
                  <a:avLst/>
                  <a:gdLst>
                    <a:gd name="T0" fmla="*/ 114 w 213"/>
                    <a:gd name="T1" fmla="*/ 0 h 231"/>
                    <a:gd name="T2" fmla="*/ 71 w 213"/>
                    <a:gd name="T3" fmla="*/ 57 h 231"/>
                    <a:gd name="T4" fmla="*/ 0 w 213"/>
                    <a:gd name="T5" fmla="*/ 51 h 231"/>
                    <a:gd name="T6" fmla="*/ 57 w 213"/>
                    <a:gd name="T7" fmla="*/ 117 h 231"/>
                    <a:gd name="T8" fmla="*/ 4 w 213"/>
                    <a:gd name="T9" fmla="*/ 202 h 231"/>
                    <a:gd name="T10" fmla="*/ 99 w 213"/>
                    <a:gd name="T11" fmla="*/ 149 h 231"/>
                    <a:gd name="T12" fmla="*/ 166 w 213"/>
                    <a:gd name="T13" fmla="*/ 230 h 231"/>
                    <a:gd name="T14" fmla="*/ 149 w 213"/>
                    <a:gd name="T15" fmla="*/ 127 h 231"/>
                    <a:gd name="T16" fmla="*/ 212 w 213"/>
                    <a:gd name="T17" fmla="*/ 66 h 231"/>
                    <a:gd name="T18" fmla="*/ 136 w 213"/>
                    <a:gd name="T19" fmla="*/ 68 h 231"/>
                    <a:gd name="T20" fmla="*/ 114 w 213"/>
                    <a:gd name="T21" fmla="*/ 0 h 2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13" h="231">
                      <a:moveTo>
                        <a:pt x="114" y="0"/>
                      </a:moveTo>
                      <a:lnTo>
                        <a:pt x="71" y="57"/>
                      </a:lnTo>
                      <a:lnTo>
                        <a:pt x="0" y="51"/>
                      </a:lnTo>
                      <a:lnTo>
                        <a:pt x="57" y="117"/>
                      </a:lnTo>
                      <a:lnTo>
                        <a:pt x="4" y="202"/>
                      </a:lnTo>
                      <a:lnTo>
                        <a:pt x="99" y="149"/>
                      </a:lnTo>
                      <a:lnTo>
                        <a:pt x="166" y="230"/>
                      </a:lnTo>
                      <a:lnTo>
                        <a:pt x="149" y="127"/>
                      </a:lnTo>
                      <a:lnTo>
                        <a:pt x="212" y="66"/>
                      </a:lnTo>
                      <a:lnTo>
                        <a:pt x="136" y="68"/>
                      </a:lnTo>
                      <a:lnTo>
                        <a:pt x="114" y="0"/>
                      </a:lnTo>
                    </a:path>
                  </a:pathLst>
                </a:custGeom>
                <a:solidFill>
                  <a:srgbClr val="000000"/>
                </a:solidFill>
                <a:ln w="12700" cap="rnd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476" tIns="44444" rIns="90476" bIns="44444">
                  <a:spAutoFit/>
                </a:bodyPr>
                <a:lstStyle/>
                <a:p>
                  <a:endParaRPr lang="en-ZA"/>
                </a:p>
              </p:txBody>
            </p:sp>
            <p:sp>
              <p:nvSpPr>
                <p:cNvPr id="40993" name="Freeform 33"/>
                <p:cNvSpPr>
                  <a:spLocks/>
                </p:cNvSpPr>
                <p:nvPr/>
              </p:nvSpPr>
              <p:spPr bwMode="auto">
                <a:xfrm>
                  <a:off x="3674" y="3076"/>
                  <a:ext cx="207" cy="229"/>
                </a:xfrm>
                <a:custGeom>
                  <a:avLst/>
                  <a:gdLst>
                    <a:gd name="T0" fmla="*/ 57 w 207"/>
                    <a:gd name="T1" fmla="*/ 2 h 229"/>
                    <a:gd name="T2" fmla="*/ 41 w 207"/>
                    <a:gd name="T3" fmla="*/ 11 h 229"/>
                    <a:gd name="T4" fmla="*/ 34 w 207"/>
                    <a:gd name="T5" fmla="*/ 18 h 229"/>
                    <a:gd name="T6" fmla="*/ 27 w 207"/>
                    <a:gd name="T7" fmla="*/ 25 h 229"/>
                    <a:gd name="T8" fmla="*/ 18 w 207"/>
                    <a:gd name="T9" fmla="*/ 39 h 229"/>
                    <a:gd name="T10" fmla="*/ 13 w 207"/>
                    <a:gd name="T11" fmla="*/ 51 h 229"/>
                    <a:gd name="T12" fmla="*/ 7 w 207"/>
                    <a:gd name="T13" fmla="*/ 61 h 229"/>
                    <a:gd name="T14" fmla="*/ 3 w 207"/>
                    <a:gd name="T15" fmla="*/ 80 h 229"/>
                    <a:gd name="T16" fmla="*/ 1 w 207"/>
                    <a:gd name="T17" fmla="*/ 89 h 229"/>
                    <a:gd name="T18" fmla="*/ 0 w 207"/>
                    <a:gd name="T19" fmla="*/ 97 h 229"/>
                    <a:gd name="T20" fmla="*/ 0 w 207"/>
                    <a:gd name="T21" fmla="*/ 112 h 229"/>
                    <a:gd name="T22" fmla="*/ 1 w 207"/>
                    <a:gd name="T23" fmla="*/ 127 h 229"/>
                    <a:gd name="T24" fmla="*/ 4 w 207"/>
                    <a:gd name="T25" fmla="*/ 141 h 229"/>
                    <a:gd name="T26" fmla="*/ 7 w 207"/>
                    <a:gd name="T27" fmla="*/ 151 h 229"/>
                    <a:gd name="T28" fmla="*/ 11 w 207"/>
                    <a:gd name="T29" fmla="*/ 162 h 229"/>
                    <a:gd name="T30" fmla="*/ 17 w 207"/>
                    <a:gd name="T31" fmla="*/ 172 h 229"/>
                    <a:gd name="T32" fmla="*/ 24 w 207"/>
                    <a:gd name="T33" fmla="*/ 183 h 229"/>
                    <a:gd name="T34" fmla="*/ 30 w 207"/>
                    <a:gd name="T35" fmla="*/ 190 h 229"/>
                    <a:gd name="T36" fmla="*/ 41 w 207"/>
                    <a:gd name="T37" fmla="*/ 199 h 229"/>
                    <a:gd name="T38" fmla="*/ 49 w 207"/>
                    <a:gd name="T39" fmla="*/ 205 h 229"/>
                    <a:gd name="T40" fmla="*/ 57 w 207"/>
                    <a:gd name="T41" fmla="*/ 212 h 229"/>
                    <a:gd name="T42" fmla="*/ 67 w 207"/>
                    <a:gd name="T43" fmla="*/ 217 h 229"/>
                    <a:gd name="T44" fmla="*/ 75 w 207"/>
                    <a:gd name="T45" fmla="*/ 222 h 229"/>
                    <a:gd name="T46" fmla="*/ 85 w 207"/>
                    <a:gd name="T47" fmla="*/ 225 h 229"/>
                    <a:gd name="T48" fmla="*/ 97 w 207"/>
                    <a:gd name="T49" fmla="*/ 227 h 229"/>
                    <a:gd name="T50" fmla="*/ 105 w 207"/>
                    <a:gd name="T51" fmla="*/ 228 h 229"/>
                    <a:gd name="T52" fmla="*/ 121 w 207"/>
                    <a:gd name="T53" fmla="*/ 228 h 229"/>
                    <a:gd name="T54" fmla="*/ 133 w 207"/>
                    <a:gd name="T55" fmla="*/ 227 h 229"/>
                    <a:gd name="T56" fmla="*/ 142 w 207"/>
                    <a:gd name="T57" fmla="*/ 226 h 229"/>
                    <a:gd name="T58" fmla="*/ 151 w 207"/>
                    <a:gd name="T59" fmla="*/ 224 h 229"/>
                    <a:gd name="T60" fmla="*/ 160 w 207"/>
                    <a:gd name="T61" fmla="*/ 221 h 229"/>
                    <a:gd name="T62" fmla="*/ 171 w 207"/>
                    <a:gd name="T63" fmla="*/ 217 h 229"/>
                    <a:gd name="T64" fmla="*/ 180 w 207"/>
                    <a:gd name="T65" fmla="*/ 211 h 229"/>
                    <a:gd name="T66" fmla="*/ 188 w 207"/>
                    <a:gd name="T67" fmla="*/ 203 h 229"/>
                    <a:gd name="T68" fmla="*/ 192 w 207"/>
                    <a:gd name="T69" fmla="*/ 196 h 229"/>
                    <a:gd name="T70" fmla="*/ 196 w 207"/>
                    <a:gd name="T71" fmla="*/ 187 h 229"/>
                    <a:gd name="T72" fmla="*/ 202 w 207"/>
                    <a:gd name="T73" fmla="*/ 175 h 229"/>
                    <a:gd name="T74" fmla="*/ 205 w 207"/>
                    <a:gd name="T75" fmla="*/ 159 h 229"/>
                    <a:gd name="T76" fmla="*/ 206 w 207"/>
                    <a:gd name="T77" fmla="*/ 145 h 229"/>
                    <a:gd name="T78" fmla="*/ 191 w 207"/>
                    <a:gd name="T79" fmla="*/ 149 h 229"/>
                    <a:gd name="T80" fmla="*/ 180 w 207"/>
                    <a:gd name="T81" fmla="*/ 157 h 229"/>
                    <a:gd name="T82" fmla="*/ 163 w 207"/>
                    <a:gd name="T83" fmla="*/ 161 h 229"/>
                    <a:gd name="T84" fmla="*/ 142 w 207"/>
                    <a:gd name="T85" fmla="*/ 164 h 229"/>
                    <a:gd name="T86" fmla="*/ 122 w 207"/>
                    <a:gd name="T87" fmla="*/ 165 h 229"/>
                    <a:gd name="T88" fmla="*/ 105 w 207"/>
                    <a:gd name="T89" fmla="*/ 162 h 229"/>
                    <a:gd name="T90" fmla="*/ 84 w 207"/>
                    <a:gd name="T91" fmla="*/ 152 h 229"/>
                    <a:gd name="T92" fmla="*/ 68 w 207"/>
                    <a:gd name="T93" fmla="*/ 140 h 229"/>
                    <a:gd name="T94" fmla="*/ 57 w 207"/>
                    <a:gd name="T95" fmla="*/ 121 h 229"/>
                    <a:gd name="T96" fmla="*/ 52 w 207"/>
                    <a:gd name="T97" fmla="*/ 105 h 229"/>
                    <a:gd name="T98" fmla="*/ 51 w 207"/>
                    <a:gd name="T99" fmla="*/ 84 h 229"/>
                    <a:gd name="T100" fmla="*/ 51 w 207"/>
                    <a:gd name="T101" fmla="*/ 66 h 229"/>
                    <a:gd name="T102" fmla="*/ 54 w 207"/>
                    <a:gd name="T103" fmla="*/ 43 h 229"/>
                    <a:gd name="T104" fmla="*/ 58 w 207"/>
                    <a:gd name="T105" fmla="*/ 19 h 229"/>
                    <a:gd name="T106" fmla="*/ 71 w 207"/>
                    <a:gd name="T107" fmla="*/ 0 h 229"/>
                    <a:gd name="T108" fmla="*/ 57 w 207"/>
                    <a:gd name="T109" fmla="*/ 2 h 2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207" h="229">
                      <a:moveTo>
                        <a:pt x="57" y="2"/>
                      </a:moveTo>
                      <a:lnTo>
                        <a:pt x="41" y="11"/>
                      </a:lnTo>
                      <a:lnTo>
                        <a:pt x="34" y="18"/>
                      </a:lnTo>
                      <a:lnTo>
                        <a:pt x="27" y="25"/>
                      </a:lnTo>
                      <a:lnTo>
                        <a:pt x="18" y="39"/>
                      </a:lnTo>
                      <a:lnTo>
                        <a:pt x="13" y="51"/>
                      </a:lnTo>
                      <a:lnTo>
                        <a:pt x="7" y="61"/>
                      </a:lnTo>
                      <a:lnTo>
                        <a:pt x="3" y="80"/>
                      </a:lnTo>
                      <a:lnTo>
                        <a:pt x="1" y="89"/>
                      </a:lnTo>
                      <a:lnTo>
                        <a:pt x="0" y="97"/>
                      </a:lnTo>
                      <a:lnTo>
                        <a:pt x="0" y="112"/>
                      </a:lnTo>
                      <a:lnTo>
                        <a:pt x="1" y="127"/>
                      </a:lnTo>
                      <a:lnTo>
                        <a:pt x="4" y="141"/>
                      </a:lnTo>
                      <a:lnTo>
                        <a:pt x="7" y="151"/>
                      </a:lnTo>
                      <a:lnTo>
                        <a:pt x="11" y="162"/>
                      </a:lnTo>
                      <a:lnTo>
                        <a:pt x="17" y="172"/>
                      </a:lnTo>
                      <a:lnTo>
                        <a:pt x="24" y="183"/>
                      </a:lnTo>
                      <a:lnTo>
                        <a:pt x="30" y="190"/>
                      </a:lnTo>
                      <a:lnTo>
                        <a:pt x="41" y="199"/>
                      </a:lnTo>
                      <a:lnTo>
                        <a:pt x="49" y="205"/>
                      </a:lnTo>
                      <a:lnTo>
                        <a:pt x="57" y="212"/>
                      </a:lnTo>
                      <a:lnTo>
                        <a:pt x="67" y="217"/>
                      </a:lnTo>
                      <a:lnTo>
                        <a:pt x="75" y="222"/>
                      </a:lnTo>
                      <a:lnTo>
                        <a:pt x="85" y="225"/>
                      </a:lnTo>
                      <a:lnTo>
                        <a:pt x="97" y="227"/>
                      </a:lnTo>
                      <a:lnTo>
                        <a:pt x="105" y="228"/>
                      </a:lnTo>
                      <a:lnTo>
                        <a:pt x="121" y="228"/>
                      </a:lnTo>
                      <a:lnTo>
                        <a:pt x="133" y="227"/>
                      </a:lnTo>
                      <a:lnTo>
                        <a:pt x="142" y="226"/>
                      </a:lnTo>
                      <a:lnTo>
                        <a:pt x="151" y="224"/>
                      </a:lnTo>
                      <a:lnTo>
                        <a:pt x="160" y="221"/>
                      </a:lnTo>
                      <a:lnTo>
                        <a:pt x="171" y="217"/>
                      </a:lnTo>
                      <a:lnTo>
                        <a:pt x="180" y="211"/>
                      </a:lnTo>
                      <a:lnTo>
                        <a:pt x="188" y="203"/>
                      </a:lnTo>
                      <a:lnTo>
                        <a:pt x="192" y="196"/>
                      </a:lnTo>
                      <a:lnTo>
                        <a:pt x="196" y="187"/>
                      </a:lnTo>
                      <a:lnTo>
                        <a:pt x="202" y="175"/>
                      </a:lnTo>
                      <a:lnTo>
                        <a:pt x="205" y="159"/>
                      </a:lnTo>
                      <a:lnTo>
                        <a:pt x="206" y="145"/>
                      </a:lnTo>
                      <a:lnTo>
                        <a:pt x="191" y="149"/>
                      </a:lnTo>
                      <a:lnTo>
                        <a:pt x="180" y="157"/>
                      </a:lnTo>
                      <a:lnTo>
                        <a:pt x="163" y="161"/>
                      </a:lnTo>
                      <a:lnTo>
                        <a:pt x="142" y="164"/>
                      </a:lnTo>
                      <a:lnTo>
                        <a:pt x="122" y="165"/>
                      </a:lnTo>
                      <a:lnTo>
                        <a:pt x="105" y="162"/>
                      </a:lnTo>
                      <a:lnTo>
                        <a:pt x="84" y="152"/>
                      </a:lnTo>
                      <a:lnTo>
                        <a:pt x="68" y="140"/>
                      </a:lnTo>
                      <a:lnTo>
                        <a:pt x="57" y="121"/>
                      </a:lnTo>
                      <a:lnTo>
                        <a:pt x="52" y="105"/>
                      </a:lnTo>
                      <a:lnTo>
                        <a:pt x="51" y="84"/>
                      </a:lnTo>
                      <a:lnTo>
                        <a:pt x="51" y="66"/>
                      </a:lnTo>
                      <a:lnTo>
                        <a:pt x="54" y="43"/>
                      </a:lnTo>
                      <a:lnTo>
                        <a:pt x="58" y="19"/>
                      </a:lnTo>
                      <a:lnTo>
                        <a:pt x="71" y="0"/>
                      </a:lnTo>
                      <a:lnTo>
                        <a:pt x="57" y="2"/>
                      </a:lnTo>
                    </a:path>
                  </a:pathLst>
                </a:custGeom>
                <a:solidFill>
                  <a:srgbClr val="000000"/>
                </a:solidFill>
                <a:ln w="12700" cap="rnd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476" tIns="44444" rIns="90476" bIns="44444">
                  <a:spAutoFit/>
                </a:bodyPr>
                <a:lstStyle/>
                <a:p>
                  <a:endParaRPr lang="en-ZA"/>
                </a:p>
              </p:txBody>
            </p:sp>
          </p:grpSp>
          <p:grpSp>
            <p:nvGrpSpPr>
              <p:cNvPr id="40994" name="Group 34"/>
              <p:cNvGrpSpPr>
                <a:grpSpLocks/>
              </p:cNvGrpSpPr>
              <p:nvPr/>
            </p:nvGrpSpPr>
            <p:grpSpPr bwMode="auto">
              <a:xfrm>
                <a:off x="3692" y="3020"/>
                <a:ext cx="517" cy="299"/>
                <a:chOff x="3648" y="3049"/>
                <a:chExt cx="548" cy="320"/>
              </a:xfrm>
            </p:grpSpPr>
            <p:sp>
              <p:nvSpPr>
                <p:cNvPr id="40995" name="Freeform 35"/>
                <p:cNvSpPr>
                  <a:spLocks/>
                </p:cNvSpPr>
                <p:nvPr/>
              </p:nvSpPr>
              <p:spPr bwMode="auto">
                <a:xfrm>
                  <a:off x="3983" y="3138"/>
                  <a:ext cx="213" cy="231"/>
                </a:xfrm>
                <a:custGeom>
                  <a:avLst/>
                  <a:gdLst>
                    <a:gd name="T0" fmla="*/ 114 w 213"/>
                    <a:gd name="T1" fmla="*/ 0 h 231"/>
                    <a:gd name="T2" fmla="*/ 71 w 213"/>
                    <a:gd name="T3" fmla="*/ 57 h 231"/>
                    <a:gd name="T4" fmla="*/ 0 w 213"/>
                    <a:gd name="T5" fmla="*/ 51 h 231"/>
                    <a:gd name="T6" fmla="*/ 57 w 213"/>
                    <a:gd name="T7" fmla="*/ 116 h 231"/>
                    <a:gd name="T8" fmla="*/ 4 w 213"/>
                    <a:gd name="T9" fmla="*/ 202 h 231"/>
                    <a:gd name="T10" fmla="*/ 99 w 213"/>
                    <a:gd name="T11" fmla="*/ 149 h 231"/>
                    <a:gd name="T12" fmla="*/ 166 w 213"/>
                    <a:gd name="T13" fmla="*/ 230 h 231"/>
                    <a:gd name="T14" fmla="*/ 149 w 213"/>
                    <a:gd name="T15" fmla="*/ 127 h 231"/>
                    <a:gd name="T16" fmla="*/ 212 w 213"/>
                    <a:gd name="T17" fmla="*/ 66 h 231"/>
                    <a:gd name="T18" fmla="*/ 136 w 213"/>
                    <a:gd name="T19" fmla="*/ 68 h 231"/>
                    <a:gd name="T20" fmla="*/ 114 w 213"/>
                    <a:gd name="T21" fmla="*/ 0 h 2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13" h="231">
                      <a:moveTo>
                        <a:pt x="114" y="0"/>
                      </a:moveTo>
                      <a:lnTo>
                        <a:pt x="71" y="57"/>
                      </a:lnTo>
                      <a:lnTo>
                        <a:pt x="0" y="51"/>
                      </a:lnTo>
                      <a:lnTo>
                        <a:pt x="57" y="116"/>
                      </a:lnTo>
                      <a:lnTo>
                        <a:pt x="4" y="202"/>
                      </a:lnTo>
                      <a:lnTo>
                        <a:pt x="99" y="149"/>
                      </a:lnTo>
                      <a:lnTo>
                        <a:pt x="166" y="230"/>
                      </a:lnTo>
                      <a:lnTo>
                        <a:pt x="149" y="127"/>
                      </a:lnTo>
                      <a:lnTo>
                        <a:pt x="212" y="66"/>
                      </a:lnTo>
                      <a:lnTo>
                        <a:pt x="136" y="68"/>
                      </a:lnTo>
                      <a:lnTo>
                        <a:pt x="114" y="0"/>
                      </a:lnTo>
                    </a:path>
                  </a:pathLst>
                </a:custGeom>
                <a:solidFill>
                  <a:schemeClr val="tx2"/>
                </a:solidFill>
                <a:ln w="12700" cap="rnd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476" tIns="44444" rIns="90476" bIns="44444">
                  <a:spAutoFit/>
                </a:bodyPr>
                <a:lstStyle/>
                <a:p>
                  <a:endParaRPr lang="en-ZA"/>
                </a:p>
              </p:txBody>
            </p:sp>
            <p:sp>
              <p:nvSpPr>
                <p:cNvPr id="40996" name="Freeform 36"/>
                <p:cNvSpPr>
                  <a:spLocks/>
                </p:cNvSpPr>
                <p:nvPr/>
              </p:nvSpPr>
              <p:spPr bwMode="auto">
                <a:xfrm>
                  <a:off x="3648" y="3049"/>
                  <a:ext cx="207" cy="230"/>
                </a:xfrm>
                <a:custGeom>
                  <a:avLst/>
                  <a:gdLst>
                    <a:gd name="T0" fmla="*/ 57 w 207"/>
                    <a:gd name="T1" fmla="*/ 2 h 230"/>
                    <a:gd name="T2" fmla="*/ 41 w 207"/>
                    <a:gd name="T3" fmla="*/ 12 h 230"/>
                    <a:gd name="T4" fmla="*/ 34 w 207"/>
                    <a:gd name="T5" fmla="*/ 18 h 230"/>
                    <a:gd name="T6" fmla="*/ 27 w 207"/>
                    <a:gd name="T7" fmla="*/ 25 h 230"/>
                    <a:gd name="T8" fmla="*/ 18 w 207"/>
                    <a:gd name="T9" fmla="*/ 40 h 230"/>
                    <a:gd name="T10" fmla="*/ 13 w 207"/>
                    <a:gd name="T11" fmla="*/ 51 h 230"/>
                    <a:gd name="T12" fmla="*/ 7 w 207"/>
                    <a:gd name="T13" fmla="*/ 62 h 230"/>
                    <a:gd name="T14" fmla="*/ 3 w 207"/>
                    <a:gd name="T15" fmla="*/ 82 h 230"/>
                    <a:gd name="T16" fmla="*/ 1 w 207"/>
                    <a:gd name="T17" fmla="*/ 90 h 230"/>
                    <a:gd name="T18" fmla="*/ 0 w 207"/>
                    <a:gd name="T19" fmla="*/ 98 h 230"/>
                    <a:gd name="T20" fmla="*/ 0 w 207"/>
                    <a:gd name="T21" fmla="*/ 112 h 230"/>
                    <a:gd name="T22" fmla="*/ 1 w 207"/>
                    <a:gd name="T23" fmla="*/ 126 h 230"/>
                    <a:gd name="T24" fmla="*/ 4 w 207"/>
                    <a:gd name="T25" fmla="*/ 141 h 230"/>
                    <a:gd name="T26" fmla="*/ 7 w 207"/>
                    <a:gd name="T27" fmla="*/ 152 h 230"/>
                    <a:gd name="T28" fmla="*/ 11 w 207"/>
                    <a:gd name="T29" fmla="*/ 163 h 230"/>
                    <a:gd name="T30" fmla="*/ 17 w 207"/>
                    <a:gd name="T31" fmla="*/ 172 h 230"/>
                    <a:gd name="T32" fmla="*/ 24 w 207"/>
                    <a:gd name="T33" fmla="*/ 183 h 230"/>
                    <a:gd name="T34" fmla="*/ 30 w 207"/>
                    <a:gd name="T35" fmla="*/ 191 h 230"/>
                    <a:gd name="T36" fmla="*/ 41 w 207"/>
                    <a:gd name="T37" fmla="*/ 200 h 230"/>
                    <a:gd name="T38" fmla="*/ 49 w 207"/>
                    <a:gd name="T39" fmla="*/ 207 h 230"/>
                    <a:gd name="T40" fmla="*/ 57 w 207"/>
                    <a:gd name="T41" fmla="*/ 213 h 230"/>
                    <a:gd name="T42" fmla="*/ 67 w 207"/>
                    <a:gd name="T43" fmla="*/ 218 h 230"/>
                    <a:gd name="T44" fmla="*/ 75 w 207"/>
                    <a:gd name="T45" fmla="*/ 222 h 230"/>
                    <a:gd name="T46" fmla="*/ 85 w 207"/>
                    <a:gd name="T47" fmla="*/ 225 h 230"/>
                    <a:gd name="T48" fmla="*/ 97 w 207"/>
                    <a:gd name="T49" fmla="*/ 228 h 230"/>
                    <a:gd name="T50" fmla="*/ 105 w 207"/>
                    <a:gd name="T51" fmla="*/ 229 h 230"/>
                    <a:gd name="T52" fmla="*/ 121 w 207"/>
                    <a:gd name="T53" fmla="*/ 229 h 230"/>
                    <a:gd name="T54" fmla="*/ 133 w 207"/>
                    <a:gd name="T55" fmla="*/ 228 h 230"/>
                    <a:gd name="T56" fmla="*/ 142 w 207"/>
                    <a:gd name="T57" fmla="*/ 226 h 230"/>
                    <a:gd name="T58" fmla="*/ 151 w 207"/>
                    <a:gd name="T59" fmla="*/ 224 h 230"/>
                    <a:gd name="T60" fmla="*/ 160 w 207"/>
                    <a:gd name="T61" fmla="*/ 222 h 230"/>
                    <a:gd name="T62" fmla="*/ 171 w 207"/>
                    <a:gd name="T63" fmla="*/ 217 h 230"/>
                    <a:gd name="T64" fmla="*/ 180 w 207"/>
                    <a:gd name="T65" fmla="*/ 212 h 230"/>
                    <a:gd name="T66" fmla="*/ 188 w 207"/>
                    <a:gd name="T67" fmla="*/ 203 h 230"/>
                    <a:gd name="T68" fmla="*/ 192 w 207"/>
                    <a:gd name="T69" fmla="*/ 196 h 230"/>
                    <a:gd name="T70" fmla="*/ 196 w 207"/>
                    <a:gd name="T71" fmla="*/ 188 h 230"/>
                    <a:gd name="T72" fmla="*/ 202 w 207"/>
                    <a:gd name="T73" fmla="*/ 176 h 230"/>
                    <a:gd name="T74" fmla="*/ 205 w 207"/>
                    <a:gd name="T75" fmla="*/ 160 h 230"/>
                    <a:gd name="T76" fmla="*/ 206 w 207"/>
                    <a:gd name="T77" fmla="*/ 146 h 230"/>
                    <a:gd name="T78" fmla="*/ 191 w 207"/>
                    <a:gd name="T79" fmla="*/ 150 h 230"/>
                    <a:gd name="T80" fmla="*/ 180 w 207"/>
                    <a:gd name="T81" fmla="*/ 157 h 230"/>
                    <a:gd name="T82" fmla="*/ 163 w 207"/>
                    <a:gd name="T83" fmla="*/ 162 h 230"/>
                    <a:gd name="T84" fmla="*/ 143 w 207"/>
                    <a:gd name="T85" fmla="*/ 165 h 230"/>
                    <a:gd name="T86" fmla="*/ 122 w 207"/>
                    <a:gd name="T87" fmla="*/ 165 h 230"/>
                    <a:gd name="T88" fmla="*/ 105 w 207"/>
                    <a:gd name="T89" fmla="*/ 163 h 230"/>
                    <a:gd name="T90" fmla="*/ 84 w 207"/>
                    <a:gd name="T91" fmla="*/ 152 h 230"/>
                    <a:gd name="T92" fmla="*/ 68 w 207"/>
                    <a:gd name="T93" fmla="*/ 140 h 230"/>
                    <a:gd name="T94" fmla="*/ 57 w 207"/>
                    <a:gd name="T95" fmla="*/ 122 h 230"/>
                    <a:gd name="T96" fmla="*/ 52 w 207"/>
                    <a:gd name="T97" fmla="*/ 106 h 230"/>
                    <a:gd name="T98" fmla="*/ 51 w 207"/>
                    <a:gd name="T99" fmla="*/ 86 h 230"/>
                    <a:gd name="T100" fmla="*/ 51 w 207"/>
                    <a:gd name="T101" fmla="*/ 67 h 230"/>
                    <a:gd name="T102" fmla="*/ 54 w 207"/>
                    <a:gd name="T103" fmla="*/ 43 h 230"/>
                    <a:gd name="T104" fmla="*/ 58 w 207"/>
                    <a:gd name="T105" fmla="*/ 20 h 230"/>
                    <a:gd name="T106" fmla="*/ 71 w 207"/>
                    <a:gd name="T107" fmla="*/ 0 h 230"/>
                    <a:gd name="T108" fmla="*/ 57 w 207"/>
                    <a:gd name="T109" fmla="*/ 2 h 2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207" h="230">
                      <a:moveTo>
                        <a:pt x="57" y="2"/>
                      </a:moveTo>
                      <a:lnTo>
                        <a:pt x="41" y="12"/>
                      </a:lnTo>
                      <a:lnTo>
                        <a:pt x="34" y="18"/>
                      </a:lnTo>
                      <a:lnTo>
                        <a:pt x="27" y="25"/>
                      </a:lnTo>
                      <a:lnTo>
                        <a:pt x="18" y="40"/>
                      </a:lnTo>
                      <a:lnTo>
                        <a:pt x="13" y="51"/>
                      </a:lnTo>
                      <a:lnTo>
                        <a:pt x="7" y="62"/>
                      </a:lnTo>
                      <a:lnTo>
                        <a:pt x="3" y="82"/>
                      </a:lnTo>
                      <a:lnTo>
                        <a:pt x="1" y="90"/>
                      </a:lnTo>
                      <a:lnTo>
                        <a:pt x="0" y="98"/>
                      </a:lnTo>
                      <a:lnTo>
                        <a:pt x="0" y="112"/>
                      </a:lnTo>
                      <a:lnTo>
                        <a:pt x="1" y="126"/>
                      </a:lnTo>
                      <a:lnTo>
                        <a:pt x="4" y="141"/>
                      </a:lnTo>
                      <a:lnTo>
                        <a:pt x="7" y="152"/>
                      </a:lnTo>
                      <a:lnTo>
                        <a:pt x="11" y="163"/>
                      </a:lnTo>
                      <a:lnTo>
                        <a:pt x="17" y="172"/>
                      </a:lnTo>
                      <a:lnTo>
                        <a:pt x="24" y="183"/>
                      </a:lnTo>
                      <a:lnTo>
                        <a:pt x="30" y="191"/>
                      </a:lnTo>
                      <a:lnTo>
                        <a:pt x="41" y="200"/>
                      </a:lnTo>
                      <a:lnTo>
                        <a:pt x="49" y="207"/>
                      </a:lnTo>
                      <a:lnTo>
                        <a:pt x="57" y="213"/>
                      </a:lnTo>
                      <a:lnTo>
                        <a:pt x="67" y="218"/>
                      </a:lnTo>
                      <a:lnTo>
                        <a:pt x="75" y="222"/>
                      </a:lnTo>
                      <a:lnTo>
                        <a:pt x="85" y="225"/>
                      </a:lnTo>
                      <a:lnTo>
                        <a:pt x="97" y="228"/>
                      </a:lnTo>
                      <a:lnTo>
                        <a:pt x="105" y="229"/>
                      </a:lnTo>
                      <a:lnTo>
                        <a:pt x="121" y="229"/>
                      </a:lnTo>
                      <a:lnTo>
                        <a:pt x="133" y="228"/>
                      </a:lnTo>
                      <a:lnTo>
                        <a:pt x="142" y="226"/>
                      </a:lnTo>
                      <a:lnTo>
                        <a:pt x="151" y="224"/>
                      </a:lnTo>
                      <a:lnTo>
                        <a:pt x="160" y="222"/>
                      </a:lnTo>
                      <a:lnTo>
                        <a:pt x="171" y="217"/>
                      </a:lnTo>
                      <a:lnTo>
                        <a:pt x="180" y="212"/>
                      </a:lnTo>
                      <a:lnTo>
                        <a:pt x="188" y="203"/>
                      </a:lnTo>
                      <a:lnTo>
                        <a:pt x="192" y="196"/>
                      </a:lnTo>
                      <a:lnTo>
                        <a:pt x="196" y="188"/>
                      </a:lnTo>
                      <a:lnTo>
                        <a:pt x="202" y="176"/>
                      </a:lnTo>
                      <a:lnTo>
                        <a:pt x="205" y="160"/>
                      </a:lnTo>
                      <a:lnTo>
                        <a:pt x="206" y="146"/>
                      </a:lnTo>
                      <a:lnTo>
                        <a:pt x="191" y="150"/>
                      </a:lnTo>
                      <a:lnTo>
                        <a:pt x="180" y="157"/>
                      </a:lnTo>
                      <a:lnTo>
                        <a:pt x="163" y="162"/>
                      </a:lnTo>
                      <a:lnTo>
                        <a:pt x="143" y="165"/>
                      </a:lnTo>
                      <a:lnTo>
                        <a:pt x="122" y="165"/>
                      </a:lnTo>
                      <a:lnTo>
                        <a:pt x="105" y="163"/>
                      </a:lnTo>
                      <a:lnTo>
                        <a:pt x="84" y="152"/>
                      </a:lnTo>
                      <a:lnTo>
                        <a:pt x="68" y="140"/>
                      </a:lnTo>
                      <a:lnTo>
                        <a:pt x="57" y="122"/>
                      </a:lnTo>
                      <a:lnTo>
                        <a:pt x="52" y="106"/>
                      </a:lnTo>
                      <a:lnTo>
                        <a:pt x="51" y="86"/>
                      </a:lnTo>
                      <a:lnTo>
                        <a:pt x="51" y="67"/>
                      </a:lnTo>
                      <a:lnTo>
                        <a:pt x="54" y="43"/>
                      </a:lnTo>
                      <a:lnTo>
                        <a:pt x="58" y="20"/>
                      </a:lnTo>
                      <a:lnTo>
                        <a:pt x="71" y="0"/>
                      </a:lnTo>
                      <a:lnTo>
                        <a:pt x="57" y="2"/>
                      </a:lnTo>
                    </a:path>
                  </a:pathLst>
                </a:custGeom>
                <a:solidFill>
                  <a:schemeClr val="tx2"/>
                </a:solidFill>
                <a:ln w="12700" cap="rnd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476" tIns="44444" rIns="90476" bIns="44444">
                  <a:spAutoFit/>
                </a:bodyPr>
                <a:lstStyle/>
                <a:p>
                  <a:endParaRPr lang="en-ZA"/>
                </a:p>
              </p:txBody>
            </p:sp>
          </p:grpSp>
          <p:grpSp>
            <p:nvGrpSpPr>
              <p:cNvPr id="40997" name="Group 37"/>
              <p:cNvGrpSpPr>
                <a:grpSpLocks/>
              </p:cNvGrpSpPr>
              <p:nvPr/>
            </p:nvGrpSpPr>
            <p:grpSpPr bwMode="auto">
              <a:xfrm>
                <a:off x="4400" y="2901"/>
                <a:ext cx="449" cy="704"/>
                <a:chOff x="4398" y="2922"/>
                <a:chExt cx="476" cy="752"/>
              </a:xfrm>
            </p:grpSpPr>
            <p:sp>
              <p:nvSpPr>
                <p:cNvPr id="40998" name="Freeform 38"/>
                <p:cNvSpPr>
                  <a:spLocks/>
                </p:cNvSpPr>
                <p:nvPr/>
              </p:nvSpPr>
              <p:spPr bwMode="auto">
                <a:xfrm>
                  <a:off x="4483" y="2922"/>
                  <a:ext cx="391" cy="656"/>
                </a:xfrm>
                <a:custGeom>
                  <a:avLst/>
                  <a:gdLst>
                    <a:gd name="T0" fmla="*/ 360 w 391"/>
                    <a:gd name="T1" fmla="*/ 633 h 656"/>
                    <a:gd name="T2" fmla="*/ 314 w 391"/>
                    <a:gd name="T3" fmla="*/ 647 h 656"/>
                    <a:gd name="T4" fmla="*/ 252 w 391"/>
                    <a:gd name="T5" fmla="*/ 655 h 656"/>
                    <a:gd name="T6" fmla="*/ 188 w 391"/>
                    <a:gd name="T7" fmla="*/ 655 h 656"/>
                    <a:gd name="T8" fmla="*/ 146 w 391"/>
                    <a:gd name="T9" fmla="*/ 642 h 656"/>
                    <a:gd name="T10" fmla="*/ 123 w 391"/>
                    <a:gd name="T11" fmla="*/ 639 h 656"/>
                    <a:gd name="T12" fmla="*/ 96 w 391"/>
                    <a:gd name="T13" fmla="*/ 542 h 656"/>
                    <a:gd name="T14" fmla="*/ 79 w 391"/>
                    <a:gd name="T15" fmla="*/ 433 h 656"/>
                    <a:gd name="T16" fmla="*/ 57 w 391"/>
                    <a:gd name="T17" fmla="*/ 311 h 656"/>
                    <a:gd name="T18" fmla="*/ 30 w 391"/>
                    <a:gd name="T19" fmla="*/ 176 h 656"/>
                    <a:gd name="T20" fmla="*/ 4 w 391"/>
                    <a:gd name="T21" fmla="*/ 119 h 656"/>
                    <a:gd name="T22" fmla="*/ 0 w 391"/>
                    <a:gd name="T23" fmla="*/ 86 h 656"/>
                    <a:gd name="T24" fmla="*/ 7 w 391"/>
                    <a:gd name="T25" fmla="*/ 73 h 656"/>
                    <a:gd name="T26" fmla="*/ 26 w 391"/>
                    <a:gd name="T27" fmla="*/ 57 h 656"/>
                    <a:gd name="T28" fmla="*/ 40 w 391"/>
                    <a:gd name="T29" fmla="*/ 47 h 656"/>
                    <a:gd name="T30" fmla="*/ 79 w 391"/>
                    <a:gd name="T31" fmla="*/ 36 h 656"/>
                    <a:gd name="T32" fmla="*/ 152 w 391"/>
                    <a:gd name="T33" fmla="*/ 36 h 656"/>
                    <a:gd name="T34" fmla="*/ 219 w 391"/>
                    <a:gd name="T35" fmla="*/ 24 h 656"/>
                    <a:gd name="T36" fmla="*/ 284 w 391"/>
                    <a:gd name="T37" fmla="*/ 10 h 656"/>
                    <a:gd name="T38" fmla="*/ 340 w 391"/>
                    <a:gd name="T39" fmla="*/ 0 h 656"/>
                    <a:gd name="T40" fmla="*/ 390 w 391"/>
                    <a:gd name="T41" fmla="*/ 159 h 656"/>
                    <a:gd name="T42" fmla="*/ 182 w 391"/>
                    <a:gd name="T43" fmla="*/ 156 h 656"/>
                    <a:gd name="T44" fmla="*/ 152 w 391"/>
                    <a:gd name="T45" fmla="*/ 150 h 656"/>
                    <a:gd name="T46" fmla="*/ 152 w 391"/>
                    <a:gd name="T47" fmla="*/ 169 h 656"/>
                    <a:gd name="T48" fmla="*/ 176 w 391"/>
                    <a:gd name="T49" fmla="*/ 285 h 656"/>
                    <a:gd name="T50" fmla="*/ 196 w 391"/>
                    <a:gd name="T51" fmla="*/ 357 h 656"/>
                    <a:gd name="T52" fmla="*/ 235 w 391"/>
                    <a:gd name="T53" fmla="*/ 424 h 656"/>
                    <a:gd name="T54" fmla="*/ 290 w 391"/>
                    <a:gd name="T55" fmla="*/ 510 h 656"/>
                    <a:gd name="T56" fmla="*/ 360 w 391"/>
                    <a:gd name="T57" fmla="*/ 633 h 6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391" h="656">
                      <a:moveTo>
                        <a:pt x="360" y="633"/>
                      </a:moveTo>
                      <a:lnTo>
                        <a:pt x="314" y="647"/>
                      </a:lnTo>
                      <a:lnTo>
                        <a:pt x="252" y="655"/>
                      </a:lnTo>
                      <a:lnTo>
                        <a:pt x="188" y="655"/>
                      </a:lnTo>
                      <a:lnTo>
                        <a:pt x="146" y="642"/>
                      </a:lnTo>
                      <a:lnTo>
                        <a:pt x="123" y="639"/>
                      </a:lnTo>
                      <a:lnTo>
                        <a:pt x="96" y="542"/>
                      </a:lnTo>
                      <a:lnTo>
                        <a:pt x="79" y="433"/>
                      </a:lnTo>
                      <a:lnTo>
                        <a:pt x="57" y="311"/>
                      </a:lnTo>
                      <a:lnTo>
                        <a:pt x="30" y="176"/>
                      </a:lnTo>
                      <a:lnTo>
                        <a:pt x="4" y="119"/>
                      </a:lnTo>
                      <a:lnTo>
                        <a:pt x="0" y="86"/>
                      </a:lnTo>
                      <a:lnTo>
                        <a:pt x="7" y="73"/>
                      </a:lnTo>
                      <a:lnTo>
                        <a:pt x="26" y="57"/>
                      </a:lnTo>
                      <a:lnTo>
                        <a:pt x="40" y="47"/>
                      </a:lnTo>
                      <a:lnTo>
                        <a:pt x="79" y="36"/>
                      </a:lnTo>
                      <a:lnTo>
                        <a:pt x="152" y="36"/>
                      </a:lnTo>
                      <a:lnTo>
                        <a:pt x="219" y="24"/>
                      </a:lnTo>
                      <a:lnTo>
                        <a:pt x="284" y="10"/>
                      </a:lnTo>
                      <a:lnTo>
                        <a:pt x="340" y="0"/>
                      </a:lnTo>
                      <a:lnTo>
                        <a:pt x="390" y="159"/>
                      </a:lnTo>
                      <a:lnTo>
                        <a:pt x="182" y="156"/>
                      </a:lnTo>
                      <a:lnTo>
                        <a:pt x="152" y="150"/>
                      </a:lnTo>
                      <a:lnTo>
                        <a:pt x="152" y="169"/>
                      </a:lnTo>
                      <a:lnTo>
                        <a:pt x="176" y="285"/>
                      </a:lnTo>
                      <a:lnTo>
                        <a:pt x="196" y="357"/>
                      </a:lnTo>
                      <a:lnTo>
                        <a:pt x="235" y="424"/>
                      </a:lnTo>
                      <a:lnTo>
                        <a:pt x="290" y="510"/>
                      </a:lnTo>
                      <a:lnTo>
                        <a:pt x="360" y="633"/>
                      </a:lnTo>
                    </a:path>
                  </a:pathLst>
                </a:custGeom>
                <a:solidFill>
                  <a:srgbClr val="3F5F00"/>
                </a:solidFill>
                <a:ln w="12700" cap="rnd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476" tIns="44444" rIns="90476" bIns="44444">
                  <a:spAutoFit/>
                </a:bodyPr>
                <a:lstStyle/>
                <a:p>
                  <a:endParaRPr lang="en-ZA"/>
                </a:p>
              </p:txBody>
            </p:sp>
            <p:sp>
              <p:nvSpPr>
                <p:cNvPr id="40999" name="Freeform 39"/>
                <p:cNvSpPr>
                  <a:spLocks/>
                </p:cNvSpPr>
                <p:nvPr/>
              </p:nvSpPr>
              <p:spPr bwMode="auto">
                <a:xfrm>
                  <a:off x="4398" y="3558"/>
                  <a:ext cx="464" cy="116"/>
                </a:xfrm>
                <a:custGeom>
                  <a:avLst/>
                  <a:gdLst>
                    <a:gd name="T0" fmla="*/ 211 w 464"/>
                    <a:gd name="T1" fmla="*/ 3 h 116"/>
                    <a:gd name="T2" fmla="*/ 136 w 464"/>
                    <a:gd name="T3" fmla="*/ 14 h 116"/>
                    <a:gd name="T4" fmla="*/ 77 w 464"/>
                    <a:gd name="T5" fmla="*/ 29 h 116"/>
                    <a:gd name="T6" fmla="*/ 46 w 464"/>
                    <a:gd name="T7" fmla="*/ 37 h 116"/>
                    <a:gd name="T8" fmla="*/ 20 w 464"/>
                    <a:gd name="T9" fmla="*/ 54 h 116"/>
                    <a:gd name="T10" fmla="*/ 8 w 464"/>
                    <a:gd name="T11" fmla="*/ 67 h 116"/>
                    <a:gd name="T12" fmla="*/ 0 w 464"/>
                    <a:gd name="T13" fmla="*/ 88 h 116"/>
                    <a:gd name="T14" fmla="*/ 2 w 464"/>
                    <a:gd name="T15" fmla="*/ 104 h 116"/>
                    <a:gd name="T16" fmla="*/ 10 w 464"/>
                    <a:gd name="T17" fmla="*/ 110 h 116"/>
                    <a:gd name="T18" fmla="*/ 26 w 464"/>
                    <a:gd name="T19" fmla="*/ 114 h 116"/>
                    <a:gd name="T20" fmla="*/ 78 w 464"/>
                    <a:gd name="T21" fmla="*/ 110 h 116"/>
                    <a:gd name="T22" fmla="*/ 160 w 464"/>
                    <a:gd name="T23" fmla="*/ 103 h 116"/>
                    <a:gd name="T24" fmla="*/ 249 w 464"/>
                    <a:gd name="T25" fmla="*/ 92 h 116"/>
                    <a:gd name="T26" fmla="*/ 303 w 464"/>
                    <a:gd name="T27" fmla="*/ 89 h 116"/>
                    <a:gd name="T28" fmla="*/ 309 w 464"/>
                    <a:gd name="T29" fmla="*/ 106 h 116"/>
                    <a:gd name="T30" fmla="*/ 367 w 464"/>
                    <a:gd name="T31" fmla="*/ 114 h 116"/>
                    <a:gd name="T32" fmla="*/ 422 w 464"/>
                    <a:gd name="T33" fmla="*/ 115 h 116"/>
                    <a:gd name="T34" fmla="*/ 455 w 464"/>
                    <a:gd name="T35" fmla="*/ 112 h 116"/>
                    <a:gd name="T36" fmla="*/ 463 w 464"/>
                    <a:gd name="T37" fmla="*/ 89 h 116"/>
                    <a:gd name="T38" fmla="*/ 457 w 464"/>
                    <a:gd name="T39" fmla="*/ 51 h 116"/>
                    <a:gd name="T40" fmla="*/ 441 w 464"/>
                    <a:gd name="T41" fmla="*/ 0 h 116"/>
                    <a:gd name="T42" fmla="*/ 231 w 464"/>
                    <a:gd name="T43" fmla="*/ 0 h 116"/>
                    <a:gd name="T44" fmla="*/ 211 w 464"/>
                    <a:gd name="T45" fmla="*/ 3 h 1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464" h="116">
                      <a:moveTo>
                        <a:pt x="211" y="3"/>
                      </a:moveTo>
                      <a:lnTo>
                        <a:pt x="136" y="14"/>
                      </a:lnTo>
                      <a:lnTo>
                        <a:pt x="77" y="29"/>
                      </a:lnTo>
                      <a:lnTo>
                        <a:pt x="46" y="37"/>
                      </a:lnTo>
                      <a:lnTo>
                        <a:pt x="20" y="54"/>
                      </a:lnTo>
                      <a:lnTo>
                        <a:pt x="8" y="67"/>
                      </a:lnTo>
                      <a:lnTo>
                        <a:pt x="0" y="88"/>
                      </a:lnTo>
                      <a:lnTo>
                        <a:pt x="2" y="104"/>
                      </a:lnTo>
                      <a:lnTo>
                        <a:pt x="10" y="110"/>
                      </a:lnTo>
                      <a:lnTo>
                        <a:pt x="26" y="114"/>
                      </a:lnTo>
                      <a:lnTo>
                        <a:pt x="78" y="110"/>
                      </a:lnTo>
                      <a:lnTo>
                        <a:pt x="160" y="103"/>
                      </a:lnTo>
                      <a:lnTo>
                        <a:pt x="249" y="92"/>
                      </a:lnTo>
                      <a:lnTo>
                        <a:pt x="303" y="89"/>
                      </a:lnTo>
                      <a:lnTo>
                        <a:pt x="309" y="106"/>
                      </a:lnTo>
                      <a:lnTo>
                        <a:pt x="367" y="114"/>
                      </a:lnTo>
                      <a:lnTo>
                        <a:pt x="422" y="115"/>
                      </a:lnTo>
                      <a:lnTo>
                        <a:pt x="455" y="112"/>
                      </a:lnTo>
                      <a:lnTo>
                        <a:pt x="463" y="89"/>
                      </a:lnTo>
                      <a:lnTo>
                        <a:pt x="457" y="51"/>
                      </a:lnTo>
                      <a:lnTo>
                        <a:pt x="441" y="0"/>
                      </a:lnTo>
                      <a:lnTo>
                        <a:pt x="231" y="0"/>
                      </a:lnTo>
                      <a:lnTo>
                        <a:pt x="211" y="3"/>
                      </a:lnTo>
                    </a:path>
                  </a:pathLst>
                </a:custGeom>
                <a:solidFill>
                  <a:srgbClr val="7F5F3F"/>
                </a:solidFill>
                <a:ln w="12700" cap="rnd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476" tIns="44444" rIns="90476" bIns="44444">
                  <a:spAutoFit/>
                </a:bodyPr>
                <a:lstStyle/>
                <a:p>
                  <a:endParaRPr lang="en-ZA"/>
                </a:p>
              </p:txBody>
            </p:sp>
          </p:grpSp>
          <p:grpSp>
            <p:nvGrpSpPr>
              <p:cNvPr id="41000" name="Group 40"/>
              <p:cNvGrpSpPr>
                <a:grpSpLocks/>
              </p:cNvGrpSpPr>
              <p:nvPr/>
            </p:nvGrpSpPr>
            <p:grpSpPr bwMode="auto">
              <a:xfrm>
                <a:off x="4316" y="2898"/>
                <a:ext cx="761" cy="760"/>
                <a:chOff x="4309" y="2919"/>
                <a:chExt cx="807" cy="812"/>
              </a:xfrm>
            </p:grpSpPr>
            <p:sp>
              <p:nvSpPr>
                <p:cNvPr id="41001" name="Freeform 41"/>
                <p:cNvSpPr>
                  <a:spLocks/>
                </p:cNvSpPr>
                <p:nvPr/>
              </p:nvSpPr>
              <p:spPr bwMode="auto">
                <a:xfrm>
                  <a:off x="4309" y="3596"/>
                  <a:ext cx="512" cy="135"/>
                </a:xfrm>
                <a:custGeom>
                  <a:avLst/>
                  <a:gdLst>
                    <a:gd name="T0" fmla="*/ 233 w 512"/>
                    <a:gd name="T1" fmla="*/ 6 h 135"/>
                    <a:gd name="T2" fmla="*/ 149 w 512"/>
                    <a:gd name="T3" fmla="*/ 19 h 135"/>
                    <a:gd name="T4" fmla="*/ 83 w 512"/>
                    <a:gd name="T5" fmla="*/ 36 h 135"/>
                    <a:gd name="T6" fmla="*/ 49 w 512"/>
                    <a:gd name="T7" fmla="*/ 45 h 135"/>
                    <a:gd name="T8" fmla="*/ 21 w 512"/>
                    <a:gd name="T9" fmla="*/ 64 h 135"/>
                    <a:gd name="T10" fmla="*/ 8 w 512"/>
                    <a:gd name="T11" fmla="*/ 78 h 135"/>
                    <a:gd name="T12" fmla="*/ 0 w 512"/>
                    <a:gd name="T13" fmla="*/ 101 h 135"/>
                    <a:gd name="T14" fmla="*/ 1 w 512"/>
                    <a:gd name="T15" fmla="*/ 120 h 135"/>
                    <a:gd name="T16" fmla="*/ 9 w 512"/>
                    <a:gd name="T17" fmla="*/ 126 h 135"/>
                    <a:gd name="T18" fmla="*/ 25 w 512"/>
                    <a:gd name="T19" fmla="*/ 131 h 135"/>
                    <a:gd name="T20" fmla="*/ 78 w 512"/>
                    <a:gd name="T21" fmla="*/ 134 h 135"/>
                    <a:gd name="T22" fmla="*/ 180 w 512"/>
                    <a:gd name="T23" fmla="*/ 128 h 135"/>
                    <a:gd name="T24" fmla="*/ 275 w 512"/>
                    <a:gd name="T25" fmla="*/ 117 h 135"/>
                    <a:gd name="T26" fmla="*/ 333 w 512"/>
                    <a:gd name="T27" fmla="*/ 103 h 135"/>
                    <a:gd name="T28" fmla="*/ 340 w 512"/>
                    <a:gd name="T29" fmla="*/ 121 h 135"/>
                    <a:gd name="T30" fmla="*/ 373 w 512"/>
                    <a:gd name="T31" fmla="*/ 126 h 135"/>
                    <a:gd name="T32" fmla="*/ 404 w 512"/>
                    <a:gd name="T33" fmla="*/ 129 h 135"/>
                    <a:gd name="T34" fmla="*/ 466 w 512"/>
                    <a:gd name="T35" fmla="*/ 131 h 135"/>
                    <a:gd name="T36" fmla="*/ 503 w 512"/>
                    <a:gd name="T37" fmla="*/ 128 h 135"/>
                    <a:gd name="T38" fmla="*/ 511 w 512"/>
                    <a:gd name="T39" fmla="*/ 103 h 135"/>
                    <a:gd name="T40" fmla="*/ 504 w 512"/>
                    <a:gd name="T41" fmla="*/ 60 h 135"/>
                    <a:gd name="T42" fmla="*/ 486 w 512"/>
                    <a:gd name="T43" fmla="*/ 0 h 135"/>
                    <a:gd name="T44" fmla="*/ 253 w 512"/>
                    <a:gd name="T45" fmla="*/ 0 h 135"/>
                    <a:gd name="T46" fmla="*/ 233 w 512"/>
                    <a:gd name="T47" fmla="*/ 6 h 1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512" h="135">
                      <a:moveTo>
                        <a:pt x="233" y="6"/>
                      </a:moveTo>
                      <a:lnTo>
                        <a:pt x="149" y="19"/>
                      </a:lnTo>
                      <a:lnTo>
                        <a:pt x="83" y="36"/>
                      </a:lnTo>
                      <a:lnTo>
                        <a:pt x="49" y="45"/>
                      </a:lnTo>
                      <a:lnTo>
                        <a:pt x="21" y="64"/>
                      </a:lnTo>
                      <a:lnTo>
                        <a:pt x="8" y="78"/>
                      </a:lnTo>
                      <a:lnTo>
                        <a:pt x="0" y="101"/>
                      </a:lnTo>
                      <a:lnTo>
                        <a:pt x="1" y="120"/>
                      </a:lnTo>
                      <a:lnTo>
                        <a:pt x="9" y="126"/>
                      </a:lnTo>
                      <a:lnTo>
                        <a:pt x="25" y="131"/>
                      </a:lnTo>
                      <a:lnTo>
                        <a:pt x="78" y="134"/>
                      </a:lnTo>
                      <a:lnTo>
                        <a:pt x="180" y="128"/>
                      </a:lnTo>
                      <a:lnTo>
                        <a:pt x="275" y="117"/>
                      </a:lnTo>
                      <a:lnTo>
                        <a:pt x="333" y="103"/>
                      </a:lnTo>
                      <a:lnTo>
                        <a:pt x="340" y="121"/>
                      </a:lnTo>
                      <a:lnTo>
                        <a:pt x="373" y="126"/>
                      </a:lnTo>
                      <a:lnTo>
                        <a:pt x="404" y="129"/>
                      </a:lnTo>
                      <a:lnTo>
                        <a:pt x="466" y="131"/>
                      </a:lnTo>
                      <a:lnTo>
                        <a:pt x="503" y="128"/>
                      </a:lnTo>
                      <a:lnTo>
                        <a:pt x="511" y="103"/>
                      </a:lnTo>
                      <a:lnTo>
                        <a:pt x="504" y="60"/>
                      </a:lnTo>
                      <a:lnTo>
                        <a:pt x="486" y="0"/>
                      </a:lnTo>
                      <a:lnTo>
                        <a:pt x="253" y="0"/>
                      </a:lnTo>
                      <a:lnTo>
                        <a:pt x="233" y="6"/>
                      </a:lnTo>
                    </a:path>
                  </a:pathLst>
                </a:custGeom>
                <a:solidFill>
                  <a:srgbClr val="7F5F3F"/>
                </a:solidFill>
                <a:ln w="12700" cap="rnd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476" tIns="44444" rIns="90476" bIns="44444">
                  <a:spAutoFit/>
                </a:bodyPr>
                <a:lstStyle/>
                <a:p>
                  <a:endParaRPr lang="en-ZA"/>
                </a:p>
              </p:txBody>
            </p:sp>
            <p:sp>
              <p:nvSpPr>
                <p:cNvPr id="41002" name="Freeform 42"/>
                <p:cNvSpPr>
                  <a:spLocks/>
                </p:cNvSpPr>
                <p:nvPr/>
              </p:nvSpPr>
              <p:spPr bwMode="auto">
                <a:xfrm>
                  <a:off x="4460" y="2919"/>
                  <a:ext cx="656" cy="718"/>
                </a:xfrm>
                <a:custGeom>
                  <a:avLst/>
                  <a:gdLst>
                    <a:gd name="T0" fmla="*/ 622 w 656"/>
                    <a:gd name="T1" fmla="*/ 43 h 718"/>
                    <a:gd name="T2" fmla="*/ 648 w 656"/>
                    <a:gd name="T3" fmla="*/ 100 h 718"/>
                    <a:gd name="T4" fmla="*/ 651 w 656"/>
                    <a:gd name="T5" fmla="*/ 119 h 718"/>
                    <a:gd name="T6" fmla="*/ 655 w 656"/>
                    <a:gd name="T7" fmla="*/ 149 h 718"/>
                    <a:gd name="T8" fmla="*/ 648 w 656"/>
                    <a:gd name="T9" fmla="*/ 186 h 718"/>
                    <a:gd name="T10" fmla="*/ 628 w 656"/>
                    <a:gd name="T11" fmla="*/ 206 h 718"/>
                    <a:gd name="T12" fmla="*/ 608 w 656"/>
                    <a:gd name="T13" fmla="*/ 219 h 718"/>
                    <a:gd name="T14" fmla="*/ 578 w 656"/>
                    <a:gd name="T15" fmla="*/ 221 h 718"/>
                    <a:gd name="T16" fmla="*/ 519 w 656"/>
                    <a:gd name="T17" fmla="*/ 221 h 718"/>
                    <a:gd name="T18" fmla="*/ 459 w 656"/>
                    <a:gd name="T19" fmla="*/ 224 h 718"/>
                    <a:gd name="T20" fmla="*/ 403 w 656"/>
                    <a:gd name="T21" fmla="*/ 215 h 718"/>
                    <a:gd name="T22" fmla="*/ 369 w 656"/>
                    <a:gd name="T23" fmla="*/ 209 h 718"/>
                    <a:gd name="T24" fmla="*/ 304 w 656"/>
                    <a:gd name="T25" fmla="*/ 195 h 718"/>
                    <a:gd name="T26" fmla="*/ 255 w 656"/>
                    <a:gd name="T27" fmla="*/ 179 h 718"/>
                    <a:gd name="T28" fmla="*/ 205 w 656"/>
                    <a:gd name="T29" fmla="*/ 162 h 718"/>
                    <a:gd name="T30" fmla="*/ 159 w 656"/>
                    <a:gd name="T31" fmla="*/ 136 h 718"/>
                    <a:gd name="T32" fmla="*/ 172 w 656"/>
                    <a:gd name="T33" fmla="*/ 172 h 718"/>
                    <a:gd name="T34" fmla="*/ 192 w 656"/>
                    <a:gd name="T35" fmla="*/ 224 h 718"/>
                    <a:gd name="T36" fmla="*/ 199 w 656"/>
                    <a:gd name="T37" fmla="*/ 297 h 718"/>
                    <a:gd name="T38" fmla="*/ 205 w 656"/>
                    <a:gd name="T39" fmla="*/ 353 h 718"/>
                    <a:gd name="T40" fmla="*/ 228 w 656"/>
                    <a:gd name="T41" fmla="*/ 430 h 718"/>
                    <a:gd name="T42" fmla="*/ 261 w 656"/>
                    <a:gd name="T43" fmla="*/ 526 h 718"/>
                    <a:gd name="T44" fmla="*/ 291 w 656"/>
                    <a:gd name="T45" fmla="*/ 603 h 718"/>
                    <a:gd name="T46" fmla="*/ 330 w 656"/>
                    <a:gd name="T47" fmla="*/ 680 h 718"/>
                    <a:gd name="T48" fmla="*/ 291 w 656"/>
                    <a:gd name="T49" fmla="*/ 711 h 718"/>
                    <a:gd name="T50" fmla="*/ 196 w 656"/>
                    <a:gd name="T51" fmla="*/ 717 h 718"/>
                    <a:gd name="T52" fmla="*/ 126 w 656"/>
                    <a:gd name="T53" fmla="*/ 711 h 718"/>
                    <a:gd name="T54" fmla="*/ 93 w 656"/>
                    <a:gd name="T55" fmla="*/ 700 h 718"/>
                    <a:gd name="T56" fmla="*/ 76 w 656"/>
                    <a:gd name="T57" fmla="*/ 691 h 718"/>
                    <a:gd name="T58" fmla="*/ 86 w 656"/>
                    <a:gd name="T59" fmla="*/ 615 h 718"/>
                    <a:gd name="T60" fmla="*/ 80 w 656"/>
                    <a:gd name="T61" fmla="*/ 513 h 718"/>
                    <a:gd name="T62" fmla="*/ 69 w 656"/>
                    <a:gd name="T63" fmla="*/ 367 h 718"/>
                    <a:gd name="T64" fmla="*/ 63 w 656"/>
                    <a:gd name="T65" fmla="*/ 274 h 718"/>
                    <a:gd name="T66" fmla="*/ 49 w 656"/>
                    <a:gd name="T67" fmla="*/ 209 h 718"/>
                    <a:gd name="T68" fmla="*/ 43 w 656"/>
                    <a:gd name="T69" fmla="*/ 195 h 718"/>
                    <a:gd name="T70" fmla="*/ 16 w 656"/>
                    <a:gd name="T71" fmla="*/ 179 h 718"/>
                    <a:gd name="T72" fmla="*/ 4 w 656"/>
                    <a:gd name="T73" fmla="*/ 145 h 718"/>
                    <a:gd name="T74" fmla="*/ 0 w 656"/>
                    <a:gd name="T75" fmla="*/ 100 h 718"/>
                    <a:gd name="T76" fmla="*/ 4 w 656"/>
                    <a:gd name="T77" fmla="*/ 63 h 718"/>
                    <a:gd name="T78" fmla="*/ 16 w 656"/>
                    <a:gd name="T79" fmla="*/ 39 h 718"/>
                    <a:gd name="T80" fmla="*/ 93 w 656"/>
                    <a:gd name="T81" fmla="*/ 30 h 718"/>
                    <a:gd name="T82" fmla="*/ 255 w 656"/>
                    <a:gd name="T83" fmla="*/ 16 h 718"/>
                    <a:gd name="T84" fmla="*/ 324 w 656"/>
                    <a:gd name="T85" fmla="*/ 0 h 718"/>
                    <a:gd name="T86" fmla="*/ 436 w 656"/>
                    <a:gd name="T87" fmla="*/ 10 h 718"/>
                    <a:gd name="T88" fmla="*/ 528 w 656"/>
                    <a:gd name="T89" fmla="*/ 16 h 718"/>
                    <a:gd name="T90" fmla="*/ 622 w 656"/>
                    <a:gd name="T91" fmla="*/ 43 h 7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656" h="718">
                      <a:moveTo>
                        <a:pt x="622" y="43"/>
                      </a:moveTo>
                      <a:lnTo>
                        <a:pt x="648" y="100"/>
                      </a:lnTo>
                      <a:lnTo>
                        <a:pt x="651" y="119"/>
                      </a:lnTo>
                      <a:lnTo>
                        <a:pt x="655" y="149"/>
                      </a:lnTo>
                      <a:lnTo>
                        <a:pt x="648" y="186"/>
                      </a:lnTo>
                      <a:lnTo>
                        <a:pt x="628" y="206"/>
                      </a:lnTo>
                      <a:lnTo>
                        <a:pt x="608" y="219"/>
                      </a:lnTo>
                      <a:lnTo>
                        <a:pt x="578" y="221"/>
                      </a:lnTo>
                      <a:lnTo>
                        <a:pt x="519" y="221"/>
                      </a:lnTo>
                      <a:lnTo>
                        <a:pt x="459" y="224"/>
                      </a:lnTo>
                      <a:lnTo>
                        <a:pt x="403" y="215"/>
                      </a:lnTo>
                      <a:lnTo>
                        <a:pt x="369" y="209"/>
                      </a:lnTo>
                      <a:lnTo>
                        <a:pt x="304" y="195"/>
                      </a:lnTo>
                      <a:lnTo>
                        <a:pt x="255" y="179"/>
                      </a:lnTo>
                      <a:lnTo>
                        <a:pt x="205" y="162"/>
                      </a:lnTo>
                      <a:lnTo>
                        <a:pt x="159" y="136"/>
                      </a:lnTo>
                      <a:lnTo>
                        <a:pt x="172" y="172"/>
                      </a:lnTo>
                      <a:lnTo>
                        <a:pt x="192" y="224"/>
                      </a:lnTo>
                      <a:lnTo>
                        <a:pt x="199" y="297"/>
                      </a:lnTo>
                      <a:lnTo>
                        <a:pt x="205" y="353"/>
                      </a:lnTo>
                      <a:lnTo>
                        <a:pt x="228" y="430"/>
                      </a:lnTo>
                      <a:lnTo>
                        <a:pt x="261" y="526"/>
                      </a:lnTo>
                      <a:lnTo>
                        <a:pt x="291" y="603"/>
                      </a:lnTo>
                      <a:lnTo>
                        <a:pt x="330" y="680"/>
                      </a:lnTo>
                      <a:lnTo>
                        <a:pt x="291" y="711"/>
                      </a:lnTo>
                      <a:lnTo>
                        <a:pt x="196" y="717"/>
                      </a:lnTo>
                      <a:lnTo>
                        <a:pt x="126" y="711"/>
                      </a:lnTo>
                      <a:lnTo>
                        <a:pt x="93" y="700"/>
                      </a:lnTo>
                      <a:lnTo>
                        <a:pt x="76" y="691"/>
                      </a:lnTo>
                      <a:lnTo>
                        <a:pt x="86" y="615"/>
                      </a:lnTo>
                      <a:lnTo>
                        <a:pt x="80" y="513"/>
                      </a:lnTo>
                      <a:lnTo>
                        <a:pt x="69" y="367"/>
                      </a:lnTo>
                      <a:lnTo>
                        <a:pt x="63" y="274"/>
                      </a:lnTo>
                      <a:lnTo>
                        <a:pt x="49" y="209"/>
                      </a:lnTo>
                      <a:lnTo>
                        <a:pt x="43" y="195"/>
                      </a:lnTo>
                      <a:lnTo>
                        <a:pt x="16" y="179"/>
                      </a:lnTo>
                      <a:lnTo>
                        <a:pt x="4" y="145"/>
                      </a:lnTo>
                      <a:lnTo>
                        <a:pt x="0" y="100"/>
                      </a:lnTo>
                      <a:lnTo>
                        <a:pt x="4" y="63"/>
                      </a:lnTo>
                      <a:lnTo>
                        <a:pt x="16" y="39"/>
                      </a:lnTo>
                      <a:lnTo>
                        <a:pt x="93" y="30"/>
                      </a:lnTo>
                      <a:lnTo>
                        <a:pt x="255" y="16"/>
                      </a:lnTo>
                      <a:lnTo>
                        <a:pt x="324" y="0"/>
                      </a:lnTo>
                      <a:lnTo>
                        <a:pt x="436" y="10"/>
                      </a:lnTo>
                      <a:lnTo>
                        <a:pt x="528" y="16"/>
                      </a:lnTo>
                      <a:lnTo>
                        <a:pt x="622" y="43"/>
                      </a:lnTo>
                    </a:path>
                  </a:pathLst>
                </a:custGeom>
                <a:solidFill>
                  <a:srgbClr val="3F5F00"/>
                </a:solidFill>
                <a:ln w="12700" cap="rnd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476" tIns="44444" rIns="90476" bIns="44444">
                  <a:spAutoFit/>
                </a:bodyPr>
                <a:lstStyle/>
                <a:p>
                  <a:endParaRPr lang="en-ZA"/>
                </a:p>
              </p:txBody>
            </p:sp>
          </p:grpSp>
          <p:sp>
            <p:nvSpPr>
              <p:cNvPr id="41003" name="Freeform 43"/>
              <p:cNvSpPr>
                <a:spLocks/>
              </p:cNvSpPr>
              <p:nvPr/>
            </p:nvSpPr>
            <p:spPr bwMode="auto">
              <a:xfrm>
                <a:off x="4689" y="3183"/>
                <a:ext cx="644" cy="496"/>
              </a:xfrm>
              <a:custGeom>
                <a:avLst/>
                <a:gdLst>
                  <a:gd name="T0" fmla="*/ 480 w 682"/>
                  <a:gd name="T1" fmla="*/ 10 h 530"/>
                  <a:gd name="T2" fmla="*/ 681 w 682"/>
                  <a:gd name="T3" fmla="*/ 479 h 530"/>
                  <a:gd name="T4" fmla="*/ 674 w 682"/>
                  <a:gd name="T5" fmla="*/ 490 h 530"/>
                  <a:gd name="T6" fmla="*/ 658 w 682"/>
                  <a:gd name="T7" fmla="*/ 481 h 530"/>
                  <a:gd name="T8" fmla="*/ 466 w 682"/>
                  <a:gd name="T9" fmla="*/ 28 h 530"/>
                  <a:gd name="T10" fmla="*/ 455 w 682"/>
                  <a:gd name="T11" fmla="*/ 23 h 530"/>
                  <a:gd name="T12" fmla="*/ 381 w 682"/>
                  <a:gd name="T13" fmla="*/ 21 h 530"/>
                  <a:gd name="T14" fmla="*/ 285 w 682"/>
                  <a:gd name="T15" fmla="*/ 24 h 530"/>
                  <a:gd name="T16" fmla="*/ 201 w 682"/>
                  <a:gd name="T17" fmla="*/ 29 h 530"/>
                  <a:gd name="T18" fmla="*/ 176 w 682"/>
                  <a:gd name="T19" fmla="*/ 37 h 530"/>
                  <a:gd name="T20" fmla="*/ 161 w 682"/>
                  <a:gd name="T21" fmla="*/ 48 h 530"/>
                  <a:gd name="T22" fmla="*/ 151 w 682"/>
                  <a:gd name="T23" fmla="*/ 63 h 530"/>
                  <a:gd name="T24" fmla="*/ 18 w 682"/>
                  <a:gd name="T25" fmla="*/ 524 h 530"/>
                  <a:gd name="T26" fmla="*/ 8 w 682"/>
                  <a:gd name="T27" fmla="*/ 529 h 530"/>
                  <a:gd name="T28" fmla="*/ 0 w 682"/>
                  <a:gd name="T29" fmla="*/ 519 h 530"/>
                  <a:gd name="T30" fmla="*/ 132 w 682"/>
                  <a:gd name="T31" fmla="*/ 60 h 530"/>
                  <a:gd name="T32" fmla="*/ 145 w 682"/>
                  <a:gd name="T33" fmla="*/ 35 h 530"/>
                  <a:gd name="T34" fmla="*/ 157 w 682"/>
                  <a:gd name="T35" fmla="*/ 24 h 530"/>
                  <a:gd name="T36" fmla="*/ 168 w 682"/>
                  <a:gd name="T37" fmla="*/ 18 h 530"/>
                  <a:gd name="T38" fmla="*/ 183 w 682"/>
                  <a:gd name="T39" fmla="*/ 12 h 530"/>
                  <a:gd name="T40" fmla="*/ 211 w 682"/>
                  <a:gd name="T41" fmla="*/ 10 h 530"/>
                  <a:gd name="T42" fmla="*/ 300 w 682"/>
                  <a:gd name="T43" fmla="*/ 3 h 530"/>
                  <a:gd name="T44" fmla="*/ 398 w 682"/>
                  <a:gd name="T45" fmla="*/ 0 h 530"/>
                  <a:gd name="T46" fmla="*/ 444 w 682"/>
                  <a:gd name="T47" fmla="*/ 1 h 530"/>
                  <a:gd name="T48" fmla="*/ 467 w 682"/>
                  <a:gd name="T49" fmla="*/ 3 h 530"/>
                  <a:gd name="T50" fmla="*/ 480 w 682"/>
                  <a:gd name="T51" fmla="*/ 10 h 5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682" h="530">
                    <a:moveTo>
                      <a:pt x="480" y="10"/>
                    </a:moveTo>
                    <a:lnTo>
                      <a:pt x="681" y="479"/>
                    </a:lnTo>
                    <a:lnTo>
                      <a:pt x="674" y="490"/>
                    </a:lnTo>
                    <a:lnTo>
                      <a:pt x="658" y="481"/>
                    </a:lnTo>
                    <a:lnTo>
                      <a:pt x="466" y="28"/>
                    </a:lnTo>
                    <a:lnTo>
                      <a:pt x="455" y="23"/>
                    </a:lnTo>
                    <a:lnTo>
                      <a:pt x="381" y="21"/>
                    </a:lnTo>
                    <a:lnTo>
                      <a:pt x="285" y="24"/>
                    </a:lnTo>
                    <a:lnTo>
                      <a:pt x="201" y="29"/>
                    </a:lnTo>
                    <a:lnTo>
                      <a:pt x="176" y="37"/>
                    </a:lnTo>
                    <a:lnTo>
                      <a:pt x="161" y="48"/>
                    </a:lnTo>
                    <a:lnTo>
                      <a:pt x="151" y="63"/>
                    </a:lnTo>
                    <a:lnTo>
                      <a:pt x="18" y="524"/>
                    </a:lnTo>
                    <a:lnTo>
                      <a:pt x="8" y="529"/>
                    </a:lnTo>
                    <a:lnTo>
                      <a:pt x="0" y="519"/>
                    </a:lnTo>
                    <a:lnTo>
                      <a:pt x="132" y="60"/>
                    </a:lnTo>
                    <a:lnTo>
                      <a:pt x="145" y="35"/>
                    </a:lnTo>
                    <a:lnTo>
                      <a:pt x="157" y="24"/>
                    </a:lnTo>
                    <a:lnTo>
                      <a:pt x="168" y="18"/>
                    </a:lnTo>
                    <a:lnTo>
                      <a:pt x="183" y="12"/>
                    </a:lnTo>
                    <a:lnTo>
                      <a:pt x="211" y="10"/>
                    </a:lnTo>
                    <a:lnTo>
                      <a:pt x="300" y="3"/>
                    </a:lnTo>
                    <a:lnTo>
                      <a:pt x="398" y="0"/>
                    </a:lnTo>
                    <a:lnTo>
                      <a:pt x="444" y="1"/>
                    </a:lnTo>
                    <a:lnTo>
                      <a:pt x="467" y="3"/>
                    </a:lnTo>
                    <a:lnTo>
                      <a:pt x="480" y="10"/>
                    </a:lnTo>
                  </a:path>
                </a:pathLst>
              </a:custGeom>
              <a:solidFill>
                <a:srgbClr val="919191"/>
              </a:solidFill>
              <a:ln w="12700" cap="rnd" cmpd="sng">
                <a:solidFill>
                  <a:srgbClr val="91919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0476" tIns="44444" rIns="90476" bIns="44444">
                <a:spAutoFit/>
              </a:bodyPr>
              <a:lstStyle/>
              <a:p>
                <a:endParaRPr lang="en-ZA"/>
              </a:p>
            </p:txBody>
          </p:sp>
          <p:grpSp>
            <p:nvGrpSpPr>
              <p:cNvPr id="41004" name="Group 44"/>
              <p:cNvGrpSpPr>
                <a:grpSpLocks/>
              </p:cNvGrpSpPr>
              <p:nvPr/>
            </p:nvGrpSpPr>
            <p:grpSpPr bwMode="auto">
              <a:xfrm>
                <a:off x="3805" y="2396"/>
                <a:ext cx="512" cy="499"/>
                <a:chOff x="3768" y="2382"/>
                <a:chExt cx="542" cy="533"/>
              </a:xfrm>
            </p:grpSpPr>
            <p:grpSp>
              <p:nvGrpSpPr>
                <p:cNvPr id="41005" name="Group 45"/>
                <p:cNvGrpSpPr>
                  <a:grpSpLocks/>
                </p:cNvGrpSpPr>
                <p:nvPr/>
              </p:nvGrpSpPr>
              <p:grpSpPr bwMode="auto">
                <a:xfrm>
                  <a:off x="3768" y="2382"/>
                  <a:ext cx="542" cy="533"/>
                  <a:chOff x="3768" y="2382"/>
                  <a:chExt cx="542" cy="533"/>
                </a:xfrm>
              </p:grpSpPr>
              <p:sp>
                <p:nvSpPr>
                  <p:cNvPr id="41006" name="Oval 46"/>
                  <p:cNvSpPr>
                    <a:spLocks noChangeArrowheads="1"/>
                  </p:cNvSpPr>
                  <p:nvPr/>
                </p:nvSpPr>
                <p:spPr bwMode="auto">
                  <a:xfrm>
                    <a:off x="3768" y="2382"/>
                    <a:ext cx="542" cy="533"/>
                  </a:xfrm>
                  <a:prstGeom prst="ellipse">
                    <a:avLst/>
                  </a:prstGeom>
                  <a:solidFill>
                    <a:srgbClr val="9F9FBF"/>
                  </a:solidFill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lIns="90476" tIns="44444" rIns="90476" bIns="44444">
                    <a:spAutoFit/>
                  </a:bodyPr>
                  <a:lstStyle/>
                  <a:p>
                    <a:endParaRPr lang="en-ZA"/>
                  </a:p>
                </p:txBody>
              </p:sp>
              <p:sp>
                <p:nvSpPr>
                  <p:cNvPr id="41007" name="Oval 47"/>
                  <p:cNvSpPr>
                    <a:spLocks noChangeArrowheads="1"/>
                  </p:cNvSpPr>
                  <p:nvPr/>
                </p:nvSpPr>
                <p:spPr bwMode="auto">
                  <a:xfrm>
                    <a:off x="3803" y="2387"/>
                    <a:ext cx="485" cy="473"/>
                  </a:xfrm>
                  <a:prstGeom prst="ellipse">
                    <a:avLst/>
                  </a:prstGeom>
                  <a:solidFill>
                    <a:srgbClr val="BFBFD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lIns="90476" tIns="44444" rIns="90476" bIns="44444">
                    <a:spAutoFit/>
                  </a:bodyPr>
                  <a:lstStyle/>
                  <a:p>
                    <a:endParaRPr lang="en-ZA"/>
                  </a:p>
                </p:txBody>
              </p:sp>
              <p:sp>
                <p:nvSpPr>
                  <p:cNvPr id="41008" name="Oval 48"/>
                  <p:cNvSpPr>
                    <a:spLocks noChangeArrowheads="1"/>
                  </p:cNvSpPr>
                  <p:nvPr/>
                </p:nvSpPr>
                <p:spPr bwMode="auto">
                  <a:xfrm>
                    <a:off x="3891" y="2414"/>
                    <a:ext cx="375" cy="359"/>
                  </a:xfrm>
                  <a:prstGeom prst="ellipse">
                    <a:avLst/>
                  </a:prstGeom>
                  <a:solidFill>
                    <a:srgbClr val="DFDFFF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lIns="90476" tIns="44444" rIns="90476" bIns="44444">
                    <a:spAutoFit/>
                  </a:bodyPr>
                  <a:lstStyle/>
                  <a:p>
                    <a:endParaRPr lang="en-ZA"/>
                  </a:p>
                </p:txBody>
              </p:sp>
            </p:grpSp>
            <p:sp>
              <p:nvSpPr>
                <p:cNvPr id="41009" name="Oval 49"/>
                <p:cNvSpPr>
                  <a:spLocks noChangeArrowheads="1"/>
                </p:cNvSpPr>
                <p:nvPr/>
              </p:nvSpPr>
              <p:spPr bwMode="auto">
                <a:xfrm>
                  <a:off x="4082" y="2468"/>
                  <a:ext cx="91" cy="88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476" tIns="44444" rIns="90476" bIns="44444">
                  <a:spAutoFit/>
                </a:bodyPr>
                <a:lstStyle/>
                <a:p>
                  <a:endParaRPr lang="en-ZA"/>
                </a:p>
              </p:txBody>
            </p:sp>
          </p:grpSp>
          <p:grpSp>
            <p:nvGrpSpPr>
              <p:cNvPr id="41010" name="Group 50"/>
              <p:cNvGrpSpPr>
                <a:grpSpLocks/>
              </p:cNvGrpSpPr>
              <p:nvPr/>
            </p:nvGrpSpPr>
            <p:grpSpPr bwMode="auto">
              <a:xfrm>
                <a:off x="3447" y="2564"/>
                <a:ext cx="730" cy="363"/>
                <a:chOff x="3388" y="2561"/>
                <a:chExt cx="774" cy="388"/>
              </a:xfrm>
            </p:grpSpPr>
            <p:sp>
              <p:nvSpPr>
                <p:cNvPr id="41011" name="Freeform 51"/>
                <p:cNvSpPr>
                  <a:spLocks/>
                </p:cNvSpPr>
                <p:nvPr/>
              </p:nvSpPr>
              <p:spPr bwMode="auto">
                <a:xfrm>
                  <a:off x="3570" y="2561"/>
                  <a:ext cx="592" cy="365"/>
                </a:xfrm>
                <a:custGeom>
                  <a:avLst/>
                  <a:gdLst>
                    <a:gd name="T0" fmla="*/ 21 w 592"/>
                    <a:gd name="T1" fmla="*/ 349 h 365"/>
                    <a:gd name="T2" fmla="*/ 29 w 592"/>
                    <a:gd name="T3" fmla="*/ 361 h 365"/>
                    <a:gd name="T4" fmla="*/ 46 w 592"/>
                    <a:gd name="T5" fmla="*/ 364 h 365"/>
                    <a:gd name="T6" fmla="*/ 337 w 592"/>
                    <a:gd name="T7" fmla="*/ 200 h 365"/>
                    <a:gd name="T8" fmla="*/ 364 w 592"/>
                    <a:gd name="T9" fmla="*/ 203 h 365"/>
                    <a:gd name="T10" fmla="*/ 413 w 592"/>
                    <a:gd name="T11" fmla="*/ 205 h 365"/>
                    <a:gd name="T12" fmla="*/ 471 w 592"/>
                    <a:gd name="T13" fmla="*/ 186 h 365"/>
                    <a:gd name="T14" fmla="*/ 567 w 592"/>
                    <a:gd name="T15" fmla="*/ 176 h 365"/>
                    <a:gd name="T16" fmla="*/ 570 w 592"/>
                    <a:gd name="T17" fmla="*/ 158 h 365"/>
                    <a:gd name="T18" fmla="*/ 476 w 592"/>
                    <a:gd name="T19" fmla="*/ 160 h 365"/>
                    <a:gd name="T20" fmla="*/ 573 w 592"/>
                    <a:gd name="T21" fmla="*/ 145 h 365"/>
                    <a:gd name="T22" fmla="*/ 588 w 592"/>
                    <a:gd name="T23" fmla="*/ 131 h 365"/>
                    <a:gd name="T24" fmla="*/ 539 w 592"/>
                    <a:gd name="T25" fmla="*/ 124 h 365"/>
                    <a:gd name="T26" fmla="*/ 474 w 592"/>
                    <a:gd name="T27" fmla="*/ 124 h 365"/>
                    <a:gd name="T28" fmla="*/ 588 w 592"/>
                    <a:gd name="T29" fmla="*/ 102 h 365"/>
                    <a:gd name="T30" fmla="*/ 586 w 592"/>
                    <a:gd name="T31" fmla="*/ 87 h 365"/>
                    <a:gd name="T32" fmla="*/ 551 w 592"/>
                    <a:gd name="T33" fmla="*/ 81 h 365"/>
                    <a:gd name="T34" fmla="*/ 464 w 592"/>
                    <a:gd name="T35" fmla="*/ 103 h 365"/>
                    <a:gd name="T36" fmla="*/ 556 w 592"/>
                    <a:gd name="T37" fmla="*/ 62 h 365"/>
                    <a:gd name="T38" fmla="*/ 561 w 592"/>
                    <a:gd name="T39" fmla="*/ 39 h 365"/>
                    <a:gd name="T40" fmla="*/ 539 w 592"/>
                    <a:gd name="T41" fmla="*/ 29 h 365"/>
                    <a:gd name="T42" fmla="*/ 437 w 592"/>
                    <a:gd name="T43" fmla="*/ 73 h 365"/>
                    <a:gd name="T44" fmla="*/ 411 w 592"/>
                    <a:gd name="T45" fmla="*/ 85 h 365"/>
                    <a:gd name="T46" fmla="*/ 425 w 592"/>
                    <a:gd name="T47" fmla="*/ 57 h 365"/>
                    <a:gd name="T48" fmla="*/ 423 w 592"/>
                    <a:gd name="T49" fmla="*/ 12 h 365"/>
                    <a:gd name="T50" fmla="*/ 379 w 592"/>
                    <a:gd name="T51" fmla="*/ 3 h 365"/>
                    <a:gd name="T52" fmla="*/ 365 w 592"/>
                    <a:gd name="T53" fmla="*/ 63 h 365"/>
                    <a:gd name="T54" fmla="*/ 337 w 592"/>
                    <a:gd name="T55" fmla="*/ 102 h 365"/>
                    <a:gd name="T56" fmla="*/ 319 w 592"/>
                    <a:gd name="T57" fmla="*/ 141 h 365"/>
                    <a:gd name="T58" fmla="*/ 319 w 592"/>
                    <a:gd name="T59" fmla="*/ 171 h 365"/>
                    <a:gd name="T60" fmla="*/ 48 w 592"/>
                    <a:gd name="T61" fmla="*/ 317 h 365"/>
                    <a:gd name="T62" fmla="*/ 39 w 592"/>
                    <a:gd name="T63" fmla="*/ 278 h 3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592" h="365">
                      <a:moveTo>
                        <a:pt x="0" y="300"/>
                      </a:moveTo>
                      <a:lnTo>
                        <a:pt x="21" y="349"/>
                      </a:lnTo>
                      <a:lnTo>
                        <a:pt x="25" y="358"/>
                      </a:lnTo>
                      <a:lnTo>
                        <a:pt x="29" y="361"/>
                      </a:lnTo>
                      <a:lnTo>
                        <a:pt x="35" y="364"/>
                      </a:lnTo>
                      <a:lnTo>
                        <a:pt x="46" y="364"/>
                      </a:lnTo>
                      <a:lnTo>
                        <a:pt x="57" y="360"/>
                      </a:lnTo>
                      <a:lnTo>
                        <a:pt x="337" y="200"/>
                      </a:lnTo>
                      <a:lnTo>
                        <a:pt x="353" y="195"/>
                      </a:lnTo>
                      <a:lnTo>
                        <a:pt x="364" y="203"/>
                      </a:lnTo>
                      <a:lnTo>
                        <a:pt x="382" y="210"/>
                      </a:lnTo>
                      <a:lnTo>
                        <a:pt x="413" y="205"/>
                      </a:lnTo>
                      <a:lnTo>
                        <a:pt x="447" y="195"/>
                      </a:lnTo>
                      <a:lnTo>
                        <a:pt x="471" y="186"/>
                      </a:lnTo>
                      <a:lnTo>
                        <a:pt x="546" y="179"/>
                      </a:lnTo>
                      <a:lnTo>
                        <a:pt x="567" y="176"/>
                      </a:lnTo>
                      <a:lnTo>
                        <a:pt x="575" y="169"/>
                      </a:lnTo>
                      <a:lnTo>
                        <a:pt x="570" y="158"/>
                      </a:lnTo>
                      <a:lnTo>
                        <a:pt x="546" y="155"/>
                      </a:lnTo>
                      <a:lnTo>
                        <a:pt x="476" y="160"/>
                      </a:lnTo>
                      <a:lnTo>
                        <a:pt x="474" y="153"/>
                      </a:lnTo>
                      <a:lnTo>
                        <a:pt x="573" y="145"/>
                      </a:lnTo>
                      <a:lnTo>
                        <a:pt x="588" y="139"/>
                      </a:lnTo>
                      <a:lnTo>
                        <a:pt x="588" y="131"/>
                      </a:lnTo>
                      <a:lnTo>
                        <a:pt x="578" y="123"/>
                      </a:lnTo>
                      <a:lnTo>
                        <a:pt x="539" y="124"/>
                      </a:lnTo>
                      <a:lnTo>
                        <a:pt x="474" y="131"/>
                      </a:lnTo>
                      <a:lnTo>
                        <a:pt x="474" y="124"/>
                      </a:lnTo>
                      <a:lnTo>
                        <a:pt x="581" y="105"/>
                      </a:lnTo>
                      <a:lnTo>
                        <a:pt x="588" y="102"/>
                      </a:lnTo>
                      <a:lnTo>
                        <a:pt x="591" y="95"/>
                      </a:lnTo>
                      <a:lnTo>
                        <a:pt x="586" y="87"/>
                      </a:lnTo>
                      <a:lnTo>
                        <a:pt x="577" y="83"/>
                      </a:lnTo>
                      <a:lnTo>
                        <a:pt x="551" y="81"/>
                      </a:lnTo>
                      <a:lnTo>
                        <a:pt x="497" y="93"/>
                      </a:lnTo>
                      <a:lnTo>
                        <a:pt x="464" y="103"/>
                      </a:lnTo>
                      <a:lnTo>
                        <a:pt x="462" y="98"/>
                      </a:lnTo>
                      <a:lnTo>
                        <a:pt x="556" y="62"/>
                      </a:lnTo>
                      <a:lnTo>
                        <a:pt x="561" y="50"/>
                      </a:lnTo>
                      <a:lnTo>
                        <a:pt x="561" y="39"/>
                      </a:lnTo>
                      <a:lnTo>
                        <a:pt x="556" y="29"/>
                      </a:lnTo>
                      <a:lnTo>
                        <a:pt x="539" y="29"/>
                      </a:lnTo>
                      <a:lnTo>
                        <a:pt x="520" y="35"/>
                      </a:lnTo>
                      <a:lnTo>
                        <a:pt x="437" y="73"/>
                      </a:lnTo>
                      <a:lnTo>
                        <a:pt x="420" y="81"/>
                      </a:lnTo>
                      <a:lnTo>
                        <a:pt x="411" y="85"/>
                      </a:lnTo>
                      <a:lnTo>
                        <a:pt x="411" y="76"/>
                      </a:lnTo>
                      <a:lnTo>
                        <a:pt x="425" y="57"/>
                      </a:lnTo>
                      <a:lnTo>
                        <a:pt x="429" y="33"/>
                      </a:lnTo>
                      <a:lnTo>
                        <a:pt x="423" y="12"/>
                      </a:lnTo>
                      <a:lnTo>
                        <a:pt x="404" y="0"/>
                      </a:lnTo>
                      <a:lnTo>
                        <a:pt x="379" y="3"/>
                      </a:lnTo>
                      <a:lnTo>
                        <a:pt x="368" y="33"/>
                      </a:lnTo>
                      <a:lnTo>
                        <a:pt x="365" y="63"/>
                      </a:lnTo>
                      <a:lnTo>
                        <a:pt x="351" y="89"/>
                      </a:lnTo>
                      <a:lnTo>
                        <a:pt x="337" y="102"/>
                      </a:lnTo>
                      <a:lnTo>
                        <a:pt x="326" y="119"/>
                      </a:lnTo>
                      <a:lnTo>
                        <a:pt x="319" y="141"/>
                      </a:lnTo>
                      <a:lnTo>
                        <a:pt x="317" y="163"/>
                      </a:lnTo>
                      <a:lnTo>
                        <a:pt x="319" y="171"/>
                      </a:lnTo>
                      <a:lnTo>
                        <a:pt x="54" y="322"/>
                      </a:lnTo>
                      <a:lnTo>
                        <a:pt x="48" y="317"/>
                      </a:lnTo>
                      <a:lnTo>
                        <a:pt x="43" y="302"/>
                      </a:lnTo>
                      <a:lnTo>
                        <a:pt x="39" y="278"/>
                      </a:lnTo>
                      <a:lnTo>
                        <a:pt x="0" y="300"/>
                      </a:lnTo>
                    </a:path>
                  </a:pathLst>
                </a:custGeom>
                <a:solidFill>
                  <a:srgbClr val="FF9F9F"/>
                </a:solidFill>
                <a:ln w="12700" cap="rnd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476" tIns="44444" rIns="90476" bIns="44444">
                  <a:spAutoFit/>
                </a:bodyPr>
                <a:lstStyle/>
                <a:p>
                  <a:endParaRPr lang="en-ZA"/>
                </a:p>
              </p:txBody>
            </p:sp>
            <p:sp>
              <p:nvSpPr>
                <p:cNvPr id="41012" name="Freeform 52"/>
                <p:cNvSpPr>
                  <a:spLocks/>
                </p:cNvSpPr>
                <p:nvPr/>
              </p:nvSpPr>
              <p:spPr bwMode="auto">
                <a:xfrm>
                  <a:off x="3388" y="2568"/>
                  <a:ext cx="248" cy="381"/>
                </a:xfrm>
                <a:custGeom>
                  <a:avLst/>
                  <a:gdLst>
                    <a:gd name="T0" fmla="*/ 231 w 248"/>
                    <a:gd name="T1" fmla="*/ 305 h 381"/>
                    <a:gd name="T2" fmla="*/ 238 w 248"/>
                    <a:gd name="T3" fmla="*/ 277 h 381"/>
                    <a:gd name="T4" fmla="*/ 242 w 248"/>
                    <a:gd name="T5" fmla="*/ 264 h 381"/>
                    <a:gd name="T6" fmla="*/ 244 w 248"/>
                    <a:gd name="T7" fmla="*/ 257 h 381"/>
                    <a:gd name="T8" fmla="*/ 247 w 248"/>
                    <a:gd name="T9" fmla="*/ 247 h 381"/>
                    <a:gd name="T10" fmla="*/ 241 w 248"/>
                    <a:gd name="T11" fmla="*/ 235 h 381"/>
                    <a:gd name="T12" fmla="*/ 233 w 248"/>
                    <a:gd name="T13" fmla="*/ 225 h 381"/>
                    <a:gd name="T14" fmla="*/ 220 w 248"/>
                    <a:gd name="T15" fmla="*/ 217 h 381"/>
                    <a:gd name="T16" fmla="*/ 206 w 248"/>
                    <a:gd name="T17" fmla="*/ 207 h 381"/>
                    <a:gd name="T18" fmla="*/ 191 w 248"/>
                    <a:gd name="T19" fmla="*/ 189 h 381"/>
                    <a:gd name="T20" fmla="*/ 170 w 248"/>
                    <a:gd name="T21" fmla="*/ 151 h 381"/>
                    <a:gd name="T22" fmla="*/ 157 w 248"/>
                    <a:gd name="T23" fmla="*/ 125 h 381"/>
                    <a:gd name="T24" fmla="*/ 142 w 248"/>
                    <a:gd name="T25" fmla="*/ 94 h 381"/>
                    <a:gd name="T26" fmla="*/ 130 w 248"/>
                    <a:gd name="T27" fmla="*/ 64 h 381"/>
                    <a:gd name="T28" fmla="*/ 121 w 248"/>
                    <a:gd name="T29" fmla="*/ 44 h 381"/>
                    <a:gd name="T30" fmla="*/ 108 w 248"/>
                    <a:gd name="T31" fmla="*/ 31 h 381"/>
                    <a:gd name="T32" fmla="*/ 97 w 248"/>
                    <a:gd name="T33" fmla="*/ 17 h 381"/>
                    <a:gd name="T34" fmla="*/ 82 w 248"/>
                    <a:gd name="T35" fmla="*/ 6 h 381"/>
                    <a:gd name="T36" fmla="*/ 70 w 248"/>
                    <a:gd name="T37" fmla="*/ 1 h 381"/>
                    <a:gd name="T38" fmla="*/ 52 w 248"/>
                    <a:gd name="T39" fmla="*/ 0 h 381"/>
                    <a:gd name="T40" fmla="*/ 37 w 248"/>
                    <a:gd name="T41" fmla="*/ 0 h 381"/>
                    <a:gd name="T42" fmla="*/ 25 w 248"/>
                    <a:gd name="T43" fmla="*/ 6 h 381"/>
                    <a:gd name="T44" fmla="*/ 20 w 248"/>
                    <a:gd name="T45" fmla="*/ 14 h 381"/>
                    <a:gd name="T46" fmla="*/ 9 w 248"/>
                    <a:gd name="T47" fmla="*/ 28 h 381"/>
                    <a:gd name="T48" fmla="*/ 0 w 248"/>
                    <a:gd name="T49" fmla="*/ 50 h 381"/>
                    <a:gd name="T50" fmla="*/ 0 w 248"/>
                    <a:gd name="T51" fmla="*/ 70 h 381"/>
                    <a:gd name="T52" fmla="*/ 0 w 248"/>
                    <a:gd name="T53" fmla="*/ 95 h 381"/>
                    <a:gd name="T54" fmla="*/ 5 w 248"/>
                    <a:gd name="T55" fmla="*/ 120 h 381"/>
                    <a:gd name="T56" fmla="*/ 19 w 248"/>
                    <a:gd name="T57" fmla="*/ 154 h 381"/>
                    <a:gd name="T58" fmla="*/ 39 w 248"/>
                    <a:gd name="T59" fmla="*/ 202 h 381"/>
                    <a:gd name="T60" fmla="*/ 55 w 248"/>
                    <a:gd name="T61" fmla="*/ 246 h 381"/>
                    <a:gd name="T62" fmla="*/ 70 w 248"/>
                    <a:gd name="T63" fmla="*/ 266 h 381"/>
                    <a:gd name="T64" fmla="*/ 96 w 248"/>
                    <a:gd name="T65" fmla="*/ 307 h 381"/>
                    <a:gd name="T66" fmla="*/ 117 w 248"/>
                    <a:gd name="T67" fmla="*/ 341 h 381"/>
                    <a:gd name="T68" fmla="*/ 141 w 248"/>
                    <a:gd name="T69" fmla="*/ 368 h 381"/>
                    <a:gd name="T70" fmla="*/ 152 w 248"/>
                    <a:gd name="T71" fmla="*/ 380 h 381"/>
                    <a:gd name="T72" fmla="*/ 158 w 248"/>
                    <a:gd name="T73" fmla="*/ 361 h 381"/>
                    <a:gd name="T74" fmla="*/ 167 w 248"/>
                    <a:gd name="T75" fmla="*/ 328 h 381"/>
                    <a:gd name="T76" fmla="*/ 175 w 248"/>
                    <a:gd name="T77" fmla="*/ 308 h 381"/>
                    <a:gd name="T78" fmla="*/ 188 w 248"/>
                    <a:gd name="T79" fmla="*/ 292 h 381"/>
                    <a:gd name="T80" fmla="*/ 220 w 248"/>
                    <a:gd name="T81" fmla="*/ 274 h 381"/>
                    <a:gd name="T82" fmla="*/ 223 w 248"/>
                    <a:gd name="T83" fmla="*/ 272 h 381"/>
                    <a:gd name="T84" fmla="*/ 231 w 248"/>
                    <a:gd name="T85" fmla="*/ 305 h 3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248" h="381">
                      <a:moveTo>
                        <a:pt x="231" y="305"/>
                      </a:moveTo>
                      <a:lnTo>
                        <a:pt x="238" y="277"/>
                      </a:lnTo>
                      <a:lnTo>
                        <a:pt x="242" y="264"/>
                      </a:lnTo>
                      <a:lnTo>
                        <a:pt x="244" y="257"/>
                      </a:lnTo>
                      <a:lnTo>
                        <a:pt x="247" y="247"/>
                      </a:lnTo>
                      <a:lnTo>
                        <a:pt x="241" y="235"/>
                      </a:lnTo>
                      <a:lnTo>
                        <a:pt x="233" y="225"/>
                      </a:lnTo>
                      <a:lnTo>
                        <a:pt x="220" y="217"/>
                      </a:lnTo>
                      <a:lnTo>
                        <a:pt x="206" y="207"/>
                      </a:lnTo>
                      <a:lnTo>
                        <a:pt x="191" y="189"/>
                      </a:lnTo>
                      <a:lnTo>
                        <a:pt x="170" y="151"/>
                      </a:lnTo>
                      <a:lnTo>
                        <a:pt x="157" y="125"/>
                      </a:lnTo>
                      <a:lnTo>
                        <a:pt x="142" y="94"/>
                      </a:lnTo>
                      <a:lnTo>
                        <a:pt x="130" y="64"/>
                      </a:lnTo>
                      <a:lnTo>
                        <a:pt x="121" y="44"/>
                      </a:lnTo>
                      <a:lnTo>
                        <a:pt x="108" y="31"/>
                      </a:lnTo>
                      <a:lnTo>
                        <a:pt x="97" y="17"/>
                      </a:lnTo>
                      <a:lnTo>
                        <a:pt x="82" y="6"/>
                      </a:lnTo>
                      <a:lnTo>
                        <a:pt x="70" y="1"/>
                      </a:lnTo>
                      <a:lnTo>
                        <a:pt x="52" y="0"/>
                      </a:lnTo>
                      <a:lnTo>
                        <a:pt x="37" y="0"/>
                      </a:lnTo>
                      <a:lnTo>
                        <a:pt x="25" y="6"/>
                      </a:lnTo>
                      <a:lnTo>
                        <a:pt x="20" y="14"/>
                      </a:lnTo>
                      <a:lnTo>
                        <a:pt x="9" y="28"/>
                      </a:lnTo>
                      <a:lnTo>
                        <a:pt x="0" y="50"/>
                      </a:lnTo>
                      <a:lnTo>
                        <a:pt x="0" y="70"/>
                      </a:lnTo>
                      <a:lnTo>
                        <a:pt x="0" y="95"/>
                      </a:lnTo>
                      <a:lnTo>
                        <a:pt x="5" y="120"/>
                      </a:lnTo>
                      <a:lnTo>
                        <a:pt x="19" y="154"/>
                      </a:lnTo>
                      <a:lnTo>
                        <a:pt x="39" y="202"/>
                      </a:lnTo>
                      <a:lnTo>
                        <a:pt x="55" y="246"/>
                      </a:lnTo>
                      <a:lnTo>
                        <a:pt x="70" y="266"/>
                      </a:lnTo>
                      <a:lnTo>
                        <a:pt x="96" y="307"/>
                      </a:lnTo>
                      <a:lnTo>
                        <a:pt x="117" y="341"/>
                      </a:lnTo>
                      <a:lnTo>
                        <a:pt x="141" y="368"/>
                      </a:lnTo>
                      <a:lnTo>
                        <a:pt x="152" y="380"/>
                      </a:lnTo>
                      <a:lnTo>
                        <a:pt x="158" y="361"/>
                      </a:lnTo>
                      <a:lnTo>
                        <a:pt x="167" y="328"/>
                      </a:lnTo>
                      <a:lnTo>
                        <a:pt x="175" y="308"/>
                      </a:lnTo>
                      <a:lnTo>
                        <a:pt x="188" y="292"/>
                      </a:lnTo>
                      <a:lnTo>
                        <a:pt x="220" y="274"/>
                      </a:lnTo>
                      <a:lnTo>
                        <a:pt x="223" y="272"/>
                      </a:lnTo>
                      <a:lnTo>
                        <a:pt x="231" y="305"/>
                      </a:lnTo>
                    </a:path>
                  </a:pathLst>
                </a:custGeom>
                <a:solidFill>
                  <a:srgbClr val="9F3FDF"/>
                </a:solidFill>
                <a:ln w="12700" cap="rnd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476" tIns="44444" rIns="90476" bIns="44444">
                  <a:spAutoFit/>
                </a:bodyPr>
                <a:lstStyle/>
                <a:p>
                  <a:endParaRPr lang="en-ZA"/>
                </a:p>
              </p:txBody>
            </p:sp>
            <p:sp>
              <p:nvSpPr>
                <p:cNvPr id="41013" name="Freeform 53"/>
                <p:cNvSpPr>
                  <a:spLocks/>
                </p:cNvSpPr>
                <p:nvPr/>
              </p:nvSpPr>
              <p:spPr bwMode="auto">
                <a:xfrm>
                  <a:off x="3540" y="2866"/>
                  <a:ext cx="55" cy="82"/>
                </a:xfrm>
                <a:custGeom>
                  <a:avLst/>
                  <a:gdLst>
                    <a:gd name="T0" fmla="*/ 33 w 55"/>
                    <a:gd name="T1" fmla="*/ 0 h 82"/>
                    <a:gd name="T2" fmla="*/ 22 w 55"/>
                    <a:gd name="T3" fmla="*/ 14 h 82"/>
                    <a:gd name="T4" fmla="*/ 15 w 55"/>
                    <a:gd name="T5" fmla="*/ 33 h 82"/>
                    <a:gd name="T6" fmla="*/ 6 w 55"/>
                    <a:gd name="T7" fmla="*/ 64 h 82"/>
                    <a:gd name="T8" fmla="*/ 0 w 55"/>
                    <a:gd name="T9" fmla="*/ 80 h 82"/>
                    <a:gd name="T10" fmla="*/ 0 w 55"/>
                    <a:gd name="T11" fmla="*/ 81 h 82"/>
                    <a:gd name="T12" fmla="*/ 17 w 55"/>
                    <a:gd name="T13" fmla="*/ 78 h 82"/>
                    <a:gd name="T14" fmla="*/ 39 w 55"/>
                    <a:gd name="T15" fmla="*/ 63 h 82"/>
                    <a:gd name="T16" fmla="*/ 50 w 55"/>
                    <a:gd name="T17" fmla="*/ 53 h 82"/>
                    <a:gd name="T18" fmla="*/ 54 w 55"/>
                    <a:gd name="T19" fmla="*/ 47 h 82"/>
                    <a:gd name="T20" fmla="*/ 46 w 55"/>
                    <a:gd name="T21" fmla="*/ 27 h 82"/>
                    <a:gd name="T22" fmla="*/ 33 w 55"/>
                    <a:gd name="T23" fmla="*/ 0 h 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55" h="82">
                      <a:moveTo>
                        <a:pt x="33" y="0"/>
                      </a:moveTo>
                      <a:lnTo>
                        <a:pt x="22" y="14"/>
                      </a:lnTo>
                      <a:lnTo>
                        <a:pt x="15" y="33"/>
                      </a:lnTo>
                      <a:lnTo>
                        <a:pt x="6" y="64"/>
                      </a:lnTo>
                      <a:lnTo>
                        <a:pt x="0" y="80"/>
                      </a:lnTo>
                      <a:lnTo>
                        <a:pt x="0" y="81"/>
                      </a:lnTo>
                      <a:lnTo>
                        <a:pt x="17" y="78"/>
                      </a:lnTo>
                      <a:lnTo>
                        <a:pt x="39" y="63"/>
                      </a:lnTo>
                      <a:lnTo>
                        <a:pt x="50" y="53"/>
                      </a:lnTo>
                      <a:lnTo>
                        <a:pt x="54" y="47"/>
                      </a:lnTo>
                      <a:lnTo>
                        <a:pt x="46" y="27"/>
                      </a:lnTo>
                      <a:lnTo>
                        <a:pt x="33" y="0"/>
                      </a:lnTo>
                    </a:path>
                  </a:pathLst>
                </a:custGeom>
                <a:solidFill>
                  <a:srgbClr val="7F00DF"/>
                </a:solidFill>
                <a:ln w="12700" cap="rnd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476" tIns="44444" rIns="90476" bIns="44444">
                  <a:spAutoFit/>
                </a:bodyPr>
                <a:lstStyle/>
                <a:p>
                  <a:endParaRPr lang="en-ZA"/>
                </a:p>
              </p:txBody>
            </p:sp>
          </p:grpSp>
          <p:grpSp>
            <p:nvGrpSpPr>
              <p:cNvPr id="41014" name="Group 54"/>
              <p:cNvGrpSpPr>
                <a:grpSpLocks/>
              </p:cNvGrpSpPr>
              <p:nvPr/>
            </p:nvGrpSpPr>
            <p:grpSpPr bwMode="auto">
              <a:xfrm>
                <a:off x="4418" y="2422"/>
                <a:ext cx="700" cy="614"/>
                <a:chOff x="4417" y="2410"/>
                <a:chExt cx="742" cy="656"/>
              </a:xfrm>
            </p:grpSpPr>
            <p:sp>
              <p:nvSpPr>
                <p:cNvPr id="41015" name="Freeform 55"/>
                <p:cNvSpPr>
                  <a:spLocks/>
                </p:cNvSpPr>
                <p:nvPr/>
              </p:nvSpPr>
              <p:spPr bwMode="auto">
                <a:xfrm>
                  <a:off x="4417" y="2521"/>
                  <a:ext cx="401" cy="396"/>
                </a:xfrm>
                <a:custGeom>
                  <a:avLst/>
                  <a:gdLst>
                    <a:gd name="T0" fmla="*/ 0 w 401"/>
                    <a:gd name="T1" fmla="*/ 60 h 396"/>
                    <a:gd name="T2" fmla="*/ 133 w 401"/>
                    <a:gd name="T3" fmla="*/ 0 h 396"/>
                    <a:gd name="T4" fmla="*/ 181 w 401"/>
                    <a:gd name="T5" fmla="*/ 161 h 396"/>
                    <a:gd name="T6" fmla="*/ 215 w 401"/>
                    <a:gd name="T7" fmla="*/ 246 h 396"/>
                    <a:gd name="T8" fmla="*/ 273 w 401"/>
                    <a:gd name="T9" fmla="*/ 179 h 396"/>
                    <a:gd name="T10" fmla="*/ 306 w 401"/>
                    <a:gd name="T11" fmla="*/ 136 h 396"/>
                    <a:gd name="T12" fmla="*/ 337 w 401"/>
                    <a:gd name="T13" fmla="*/ 116 h 396"/>
                    <a:gd name="T14" fmla="*/ 355 w 401"/>
                    <a:gd name="T15" fmla="*/ 110 h 396"/>
                    <a:gd name="T16" fmla="*/ 375 w 401"/>
                    <a:gd name="T17" fmla="*/ 113 h 396"/>
                    <a:gd name="T18" fmla="*/ 395 w 401"/>
                    <a:gd name="T19" fmla="*/ 130 h 396"/>
                    <a:gd name="T20" fmla="*/ 400 w 401"/>
                    <a:gd name="T21" fmla="*/ 147 h 396"/>
                    <a:gd name="T22" fmla="*/ 396 w 401"/>
                    <a:gd name="T23" fmla="*/ 213 h 396"/>
                    <a:gd name="T24" fmla="*/ 225 w 401"/>
                    <a:gd name="T25" fmla="*/ 394 h 396"/>
                    <a:gd name="T26" fmla="*/ 202 w 401"/>
                    <a:gd name="T27" fmla="*/ 395 h 396"/>
                    <a:gd name="T28" fmla="*/ 170 w 401"/>
                    <a:gd name="T29" fmla="*/ 377 h 396"/>
                    <a:gd name="T30" fmla="*/ 144 w 401"/>
                    <a:gd name="T31" fmla="*/ 350 h 396"/>
                    <a:gd name="T32" fmla="*/ 73 w 401"/>
                    <a:gd name="T33" fmla="*/ 238 h 396"/>
                    <a:gd name="T34" fmla="*/ 0 w 401"/>
                    <a:gd name="T35" fmla="*/ 60 h 3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401" h="396">
                      <a:moveTo>
                        <a:pt x="0" y="60"/>
                      </a:moveTo>
                      <a:lnTo>
                        <a:pt x="133" y="0"/>
                      </a:lnTo>
                      <a:lnTo>
                        <a:pt x="181" y="161"/>
                      </a:lnTo>
                      <a:lnTo>
                        <a:pt x="215" y="246"/>
                      </a:lnTo>
                      <a:lnTo>
                        <a:pt x="273" y="179"/>
                      </a:lnTo>
                      <a:lnTo>
                        <a:pt x="306" y="136"/>
                      </a:lnTo>
                      <a:lnTo>
                        <a:pt x="337" y="116"/>
                      </a:lnTo>
                      <a:lnTo>
                        <a:pt x="355" y="110"/>
                      </a:lnTo>
                      <a:lnTo>
                        <a:pt x="375" y="113"/>
                      </a:lnTo>
                      <a:lnTo>
                        <a:pt x="395" y="130"/>
                      </a:lnTo>
                      <a:lnTo>
                        <a:pt x="400" y="147"/>
                      </a:lnTo>
                      <a:lnTo>
                        <a:pt x="396" y="213"/>
                      </a:lnTo>
                      <a:lnTo>
                        <a:pt x="225" y="394"/>
                      </a:lnTo>
                      <a:lnTo>
                        <a:pt x="202" y="395"/>
                      </a:lnTo>
                      <a:lnTo>
                        <a:pt x="170" y="377"/>
                      </a:lnTo>
                      <a:lnTo>
                        <a:pt x="144" y="350"/>
                      </a:lnTo>
                      <a:lnTo>
                        <a:pt x="73" y="238"/>
                      </a:lnTo>
                      <a:lnTo>
                        <a:pt x="0" y="60"/>
                      </a:lnTo>
                    </a:path>
                  </a:pathLst>
                </a:custGeom>
                <a:solidFill>
                  <a:srgbClr val="3F5F00"/>
                </a:solidFill>
                <a:ln w="12700" cap="rnd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476" tIns="44444" rIns="90476" bIns="44444">
                  <a:spAutoFit/>
                </a:bodyPr>
                <a:lstStyle/>
                <a:p>
                  <a:endParaRPr lang="en-ZA"/>
                </a:p>
              </p:txBody>
            </p:sp>
            <p:grpSp>
              <p:nvGrpSpPr>
                <p:cNvPr id="41016" name="Group 56"/>
                <p:cNvGrpSpPr>
                  <a:grpSpLocks/>
                </p:cNvGrpSpPr>
                <p:nvPr/>
              </p:nvGrpSpPr>
              <p:grpSpPr bwMode="auto">
                <a:xfrm>
                  <a:off x="4626" y="2410"/>
                  <a:ext cx="533" cy="656"/>
                  <a:chOff x="4626" y="2410"/>
                  <a:chExt cx="533" cy="656"/>
                </a:xfrm>
              </p:grpSpPr>
              <p:sp>
                <p:nvSpPr>
                  <p:cNvPr id="41017" name="Freeform 57"/>
                  <p:cNvSpPr>
                    <a:spLocks/>
                  </p:cNvSpPr>
                  <p:nvPr/>
                </p:nvSpPr>
                <p:spPr bwMode="auto">
                  <a:xfrm>
                    <a:off x="4626" y="2503"/>
                    <a:ext cx="77" cy="424"/>
                  </a:xfrm>
                  <a:custGeom>
                    <a:avLst/>
                    <a:gdLst>
                      <a:gd name="T0" fmla="*/ 36 w 77"/>
                      <a:gd name="T1" fmla="*/ 0 h 424"/>
                      <a:gd name="T2" fmla="*/ 13 w 77"/>
                      <a:gd name="T3" fmla="*/ 13 h 424"/>
                      <a:gd name="T4" fmla="*/ 13 w 77"/>
                      <a:gd name="T5" fmla="*/ 56 h 424"/>
                      <a:gd name="T6" fmla="*/ 33 w 77"/>
                      <a:gd name="T7" fmla="*/ 70 h 424"/>
                      <a:gd name="T8" fmla="*/ 13 w 77"/>
                      <a:gd name="T9" fmla="*/ 99 h 424"/>
                      <a:gd name="T10" fmla="*/ 0 w 77"/>
                      <a:gd name="T11" fmla="*/ 135 h 424"/>
                      <a:gd name="T12" fmla="*/ 0 w 77"/>
                      <a:gd name="T13" fmla="*/ 228 h 424"/>
                      <a:gd name="T14" fmla="*/ 13 w 77"/>
                      <a:gd name="T15" fmla="*/ 326 h 424"/>
                      <a:gd name="T16" fmla="*/ 36 w 77"/>
                      <a:gd name="T17" fmla="*/ 406 h 424"/>
                      <a:gd name="T18" fmla="*/ 62 w 77"/>
                      <a:gd name="T19" fmla="*/ 423 h 424"/>
                      <a:gd name="T20" fmla="*/ 76 w 77"/>
                      <a:gd name="T21" fmla="*/ 384 h 424"/>
                      <a:gd name="T22" fmla="*/ 59 w 77"/>
                      <a:gd name="T23" fmla="*/ 254 h 424"/>
                      <a:gd name="T24" fmla="*/ 56 w 77"/>
                      <a:gd name="T25" fmla="*/ 79 h 424"/>
                      <a:gd name="T26" fmla="*/ 36 w 77"/>
                      <a:gd name="T27" fmla="*/ 0 h 42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77" h="424">
                        <a:moveTo>
                          <a:pt x="36" y="0"/>
                        </a:moveTo>
                        <a:lnTo>
                          <a:pt x="13" y="13"/>
                        </a:lnTo>
                        <a:lnTo>
                          <a:pt x="13" y="56"/>
                        </a:lnTo>
                        <a:lnTo>
                          <a:pt x="33" y="70"/>
                        </a:lnTo>
                        <a:lnTo>
                          <a:pt x="13" y="99"/>
                        </a:lnTo>
                        <a:lnTo>
                          <a:pt x="0" y="135"/>
                        </a:lnTo>
                        <a:lnTo>
                          <a:pt x="0" y="228"/>
                        </a:lnTo>
                        <a:lnTo>
                          <a:pt x="13" y="326"/>
                        </a:lnTo>
                        <a:lnTo>
                          <a:pt x="36" y="406"/>
                        </a:lnTo>
                        <a:lnTo>
                          <a:pt x="62" y="423"/>
                        </a:lnTo>
                        <a:lnTo>
                          <a:pt x="76" y="384"/>
                        </a:lnTo>
                        <a:lnTo>
                          <a:pt x="59" y="254"/>
                        </a:lnTo>
                        <a:lnTo>
                          <a:pt x="56" y="79"/>
                        </a:lnTo>
                        <a:lnTo>
                          <a:pt x="36" y="0"/>
                        </a:lnTo>
                      </a:path>
                    </a:pathLst>
                  </a:custGeom>
                  <a:solidFill>
                    <a:srgbClr val="FF0000"/>
                  </a:solidFill>
                  <a:ln w="12700" cap="rnd" cmpd="sng">
                    <a:solidFill>
                      <a:srgbClr val="00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lIns="90476" tIns="44444" rIns="90476" bIns="44444">
                    <a:spAutoFit/>
                  </a:bodyPr>
                  <a:lstStyle/>
                  <a:p>
                    <a:endParaRPr lang="en-ZA"/>
                  </a:p>
                </p:txBody>
              </p:sp>
              <p:sp>
                <p:nvSpPr>
                  <p:cNvPr id="41018" name="Freeform 58"/>
                  <p:cNvSpPr>
                    <a:spLocks/>
                  </p:cNvSpPr>
                  <p:nvPr/>
                </p:nvSpPr>
                <p:spPr bwMode="auto">
                  <a:xfrm>
                    <a:off x="4659" y="2410"/>
                    <a:ext cx="126" cy="167"/>
                  </a:xfrm>
                  <a:custGeom>
                    <a:avLst/>
                    <a:gdLst>
                      <a:gd name="T0" fmla="*/ 125 w 126"/>
                      <a:gd name="T1" fmla="*/ 36 h 167"/>
                      <a:gd name="T2" fmla="*/ 82 w 126"/>
                      <a:gd name="T3" fmla="*/ 0 h 167"/>
                      <a:gd name="T4" fmla="*/ 6 w 126"/>
                      <a:gd name="T5" fmla="*/ 66 h 167"/>
                      <a:gd name="T6" fmla="*/ 0 w 126"/>
                      <a:gd name="T7" fmla="*/ 96 h 167"/>
                      <a:gd name="T8" fmla="*/ 17 w 126"/>
                      <a:gd name="T9" fmla="*/ 166 h 167"/>
                      <a:gd name="T10" fmla="*/ 125 w 126"/>
                      <a:gd name="T11" fmla="*/ 36 h 16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126" h="167">
                        <a:moveTo>
                          <a:pt x="125" y="36"/>
                        </a:moveTo>
                        <a:lnTo>
                          <a:pt x="82" y="0"/>
                        </a:lnTo>
                        <a:lnTo>
                          <a:pt x="6" y="66"/>
                        </a:lnTo>
                        <a:lnTo>
                          <a:pt x="0" y="96"/>
                        </a:lnTo>
                        <a:lnTo>
                          <a:pt x="17" y="166"/>
                        </a:lnTo>
                        <a:lnTo>
                          <a:pt x="125" y="36"/>
                        </a:lnTo>
                      </a:path>
                    </a:pathLst>
                  </a:custGeom>
                  <a:solidFill>
                    <a:srgbClr val="FFFFBF"/>
                  </a:solidFill>
                  <a:ln w="12700" cap="rnd" cmpd="sng">
                    <a:solidFill>
                      <a:srgbClr val="00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lIns="90476" tIns="44444" rIns="90476" bIns="44444">
                    <a:spAutoFit/>
                  </a:bodyPr>
                  <a:lstStyle/>
                  <a:p>
                    <a:endParaRPr lang="en-ZA"/>
                  </a:p>
                </p:txBody>
              </p:sp>
              <p:grpSp>
                <p:nvGrpSpPr>
                  <p:cNvPr id="41019" name="Group 59"/>
                  <p:cNvGrpSpPr>
                    <a:grpSpLocks/>
                  </p:cNvGrpSpPr>
                  <p:nvPr/>
                </p:nvGrpSpPr>
                <p:grpSpPr bwMode="auto">
                  <a:xfrm>
                    <a:off x="4659" y="2443"/>
                    <a:ext cx="500" cy="623"/>
                    <a:chOff x="4659" y="2443"/>
                    <a:chExt cx="500" cy="623"/>
                  </a:xfrm>
                </p:grpSpPr>
                <p:sp>
                  <p:nvSpPr>
                    <p:cNvPr id="41020" name="Freeform 60"/>
                    <p:cNvSpPr>
                      <a:spLocks/>
                    </p:cNvSpPr>
                    <p:nvPr/>
                  </p:nvSpPr>
                  <p:spPr bwMode="auto">
                    <a:xfrm>
                      <a:off x="4659" y="2443"/>
                      <a:ext cx="500" cy="623"/>
                    </a:xfrm>
                    <a:custGeom>
                      <a:avLst/>
                      <a:gdLst>
                        <a:gd name="T0" fmla="*/ 108 w 500"/>
                        <a:gd name="T1" fmla="*/ 7 h 623"/>
                        <a:gd name="T2" fmla="*/ 138 w 500"/>
                        <a:gd name="T3" fmla="*/ 0 h 623"/>
                        <a:gd name="T4" fmla="*/ 164 w 500"/>
                        <a:gd name="T5" fmla="*/ 7 h 623"/>
                        <a:gd name="T6" fmla="*/ 184 w 500"/>
                        <a:gd name="T7" fmla="*/ 24 h 623"/>
                        <a:gd name="T8" fmla="*/ 207 w 500"/>
                        <a:gd name="T9" fmla="*/ 63 h 623"/>
                        <a:gd name="T10" fmla="*/ 231 w 500"/>
                        <a:gd name="T11" fmla="*/ 142 h 623"/>
                        <a:gd name="T12" fmla="*/ 273 w 500"/>
                        <a:gd name="T13" fmla="*/ 242 h 623"/>
                        <a:gd name="T14" fmla="*/ 334 w 500"/>
                        <a:gd name="T15" fmla="*/ 367 h 623"/>
                        <a:gd name="T16" fmla="*/ 390 w 500"/>
                        <a:gd name="T17" fmla="*/ 436 h 623"/>
                        <a:gd name="T18" fmla="*/ 452 w 500"/>
                        <a:gd name="T19" fmla="*/ 506 h 623"/>
                        <a:gd name="T20" fmla="*/ 476 w 500"/>
                        <a:gd name="T21" fmla="*/ 539 h 623"/>
                        <a:gd name="T22" fmla="*/ 499 w 500"/>
                        <a:gd name="T23" fmla="*/ 569 h 623"/>
                        <a:gd name="T24" fmla="*/ 456 w 500"/>
                        <a:gd name="T25" fmla="*/ 603 h 623"/>
                        <a:gd name="T26" fmla="*/ 432 w 500"/>
                        <a:gd name="T27" fmla="*/ 619 h 623"/>
                        <a:gd name="T28" fmla="*/ 399 w 500"/>
                        <a:gd name="T29" fmla="*/ 583 h 623"/>
                        <a:gd name="T30" fmla="*/ 396 w 500"/>
                        <a:gd name="T31" fmla="*/ 622 h 623"/>
                        <a:gd name="T32" fmla="*/ 323 w 500"/>
                        <a:gd name="T33" fmla="*/ 619 h 623"/>
                        <a:gd name="T34" fmla="*/ 260 w 500"/>
                        <a:gd name="T35" fmla="*/ 622 h 623"/>
                        <a:gd name="T36" fmla="*/ 170 w 500"/>
                        <a:gd name="T37" fmla="*/ 616 h 623"/>
                        <a:gd name="T38" fmla="*/ 59 w 500"/>
                        <a:gd name="T39" fmla="*/ 595 h 623"/>
                        <a:gd name="T40" fmla="*/ 17 w 500"/>
                        <a:gd name="T41" fmla="*/ 563 h 623"/>
                        <a:gd name="T42" fmla="*/ 12 w 500"/>
                        <a:gd name="T43" fmla="*/ 539 h 623"/>
                        <a:gd name="T44" fmla="*/ 46 w 500"/>
                        <a:gd name="T45" fmla="*/ 483 h 623"/>
                        <a:gd name="T46" fmla="*/ 53 w 500"/>
                        <a:gd name="T47" fmla="*/ 433 h 623"/>
                        <a:gd name="T48" fmla="*/ 40 w 500"/>
                        <a:gd name="T49" fmla="*/ 367 h 623"/>
                        <a:gd name="T50" fmla="*/ 6 w 500"/>
                        <a:gd name="T51" fmla="*/ 277 h 623"/>
                        <a:gd name="T52" fmla="*/ 0 w 500"/>
                        <a:gd name="T53" fmla="*/ 222 h 623"/>
                        <a:gd name="T54" fmla="*/ 3 w 500"/>
                        <a:gd name="T55" fmla="*/ 183 h 623"/>
                        <a:gd name="T56" fmla="*/ 17 w 500"/>
                        <a:gd name="T57" fmla="*/ 146 h 623"/>
                        <a:gd name="T58" fmla="*/ 36 w 500"/>
                        <a:gd name="T59" fmla="*/ 103 h 623"/>
                        <a:gd name="T60" fmla="*/ 62 w 500"/>
                        <a:gd name="T61" fmla="*/ 57 h 623"/>
                        <a:gd name="T62" fmla="*/ 82 w 500"/>
                        <a:gd name="T63" fmla="*/ 30 h 623"/>
                        <a:gd name="T64" fmla="*/ 108 w 500"/>
                        <a:gd name="T65" fmla="*/ 7 h 62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</a:cxnLst>
                      <a:rect l="0" t="0" r="r" b="b"/>
                      <a:pathLst>
                        <a:path w="500" h="623">
                          <a:moveTo>
                            <a:pt x="108" y="7"/>
                          </a:moveTo>
                          <a:lnTo>
                            <a:pt x="138" y="0"/>
                          </a:lnTo>
                          <a:lnTo>
                            <a:pt x="164" y="7"/>
                          </a:lnTo>
                          <a:lnTo>
                            <a:pt x="184" y="24"/>
                          </a:lnTo>
                          <a:lnTo>
                            <a:pt x="207" y="63"/>
                          </a:lnTo>
                          <a:lnTo>
                            <a:pt x="231" y="142"/>
                          </a:lnTo>
                          <a:lnTo>
                            <a:pt x="273" y="242"/>
                          </a:lnTo>
                          <a:lnTo>
                            <a:pt x="334" y="367"/>
                          </a:lnTo>
                          <a:lnTo>
                            <a:pt x="390" y="436"/>
                          </a:lnTo>
                          <a:lnTo>
                            <a:pt x="452" y="506"/>
                          </a:lnTo>
                          <a:lnTo>
                            <a:pt x="476" y="539"/>
                          </a:lnTo>
                          <a:lnTo>
                            <a:pt x="499" y="569"/>
                          </a:lnTo>
                          <a:lnTo>
                            <a:pt x="456" y="603"/>
                          </a:lnTo>
                          <a:lnTo>
                            <a:pt x="432" y="619"/>
                          </a:lnTo>
                          <a:lnTo>
                            <a:pt x="399" y="583"/>
                          </a:lnTo>
                          <a:lnTo>
                            <a:pt x="396" y="622"/>
                          </a:lnTo>
                          <a:lnTo>
                            <a:pt x="323" y="619"/>
                          </a:lnTo>
                          <a:lnTo>
                            <a:pt x="260" y="622"/>
                          </a:lnTo>
                          <a:lnTo>
                            <a:pt x="170" y="616"/>
                          </a:lnTo>
                          <a:lnTo>
                            <a:pt x="59" y="595"/>
                          </a:lnTo>
                          <a:lnTo>
                            <a:pt x="17" y="563"/>
                          </a:lnTo>
                          <a:lnTo>
                            <a:pt x="12" y="539"/>
                          </a:lnTo>
                          <a:lnTo>
                            <a:pt x="46" y="483"/>
                          </a:lnTo>
                          <a:lnTo>
                            <a:pt x="53" y="433"/>
                          </a:lnTo>
                          <a:lnTo>
                            <a:pt x="40" y="367"/>
                          </a:lnTo>
                          <a:lnTo>
                            <a:pt x="6" y="277"/>
                          </a:lnTo>
                          <a:lnTo>
                            <a:pt x="0" y="222"/>
                          </a:lnTo>
                          <a:lnTo>
                            <a:pt x="3" y="183"/>
                          </a:lnTo>
                          <a:lnTo>
                            <a:pt x="17" y="146"/>
                          </a:lnTo>
                          <a:lnTo>
                            <a:pt x="36" y="103"/>
                          </a:lnTo>
                          <a:lnTo>
                            <a:pt x="62" y="57"/>
                          </a:lnTo>
                          <a:lnTo>
                            <a:pt x="82" y="30"/>
                          </a:lnTo>
                          <a:lnTo>
                            <a:pt x="108" y="7"/>
                          </a:lnTo>
                        </a:path>
                      </a:pathLst>
                    </a:custGeom>
                    <a:solidFill>
                      <a:srgbClr val="3F5F00"/>
                    </a:solidFill>
                    <a:ln w="12700" cap="rnd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lIns="90476" tIns="44444" rIns="90476" bIns="44444">
                      <a:spAutoFit/>
                    </a:bodyPr>
                    <a:lstStyle/>
                    <a:p>
                      <a:endParaRPr lang="en-ZA"/>
                    </a:p>
                  </p:txBody>
                </p:sp>
                <p:sp>
                  <p:nvSpPr>
                    <p:cNvPr id="41021" name="Freeform 61"/>
                    <p:cNvSpPr>
                      <a:spLocks/>
                    </p:cNvSpPr>
                    <p:nvPr/>
                  </p:nvSpPr>
                  <p:spPr bwMode="auto">
                    <a:xfrm>
                      <a:off x="4702" y="2446"/>
                      <a:ext cx="100" cy="322"/>
                    </a:xfrm>
                    <a:custGeom>
                      <a:avLst/>
                      <a:gdLst>
                        <a:gd name="T0" fmla="*/ 99 w 100"/>
                        <a:gd name="T1" fmla="*/ 0 h 322"/>
                        <a:gd name="T2" fmla="*/ 91 w 100"/>
                        <a:gd name="T3" fmla="*/ 44 h 322"/>
                        <a:gd name="T4" fmla="*/ 68 w 100"/>
                        <a:gd name="T5" fmla="*/ 110 h 322"/>
                        <a:gd name="T6" fmla="*/ 33 w 100"/>
                        <a:gd name="T7" fmla="*/ 77 h 322"/>
                        <a:gd name="T8" fmla="*/ 49 w 100"/>
                        <a:gd name="T9" fmla="*/ 127 h 322"/>
                        <a:gd name="T10" fmla="*/ 0 w 100"/>
                        <a:gd name="T11" fmla="*/ 321 h 32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100" h="322">
                          <a:moveTo>
                            <a:pt x="99" y="0"/>
                          </a:moveTo>
                          <a:lnTo>
                            <a:pt x="91" y="44"/>
                          </a:lnTo>
                          <a:lnTo>
                            <a:pt x="68" y="110"/>
                          </a:lnTo>
                          <a:lnTo>
                            <a:pt x="33" y="77"/>
                          </a:lnTo>
                          <a:lnTo>
                            <a:pt x="49" y="127"/>
                          </a:lnTo>
                          <a:lnTo>
                            <a:pt x="0" y="321"/>
                          </a:lnTo>
                        </a:path>
                      </a:pathLst>
                    </a:custGeom>
                    <a:noFill/>
                    <a:ln w="12700" cap="rnd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lIns="90476" tIns="44444" rIns="90476" bIns="44444">
                      <a:spAutoFit/>
                    </a:bodyPr>
                    <a:lstStyle/>
                    <a:p>
                      <a:endParaRPr lang="en-ZA"/>
                    </a:p>
                  </p:txBody>
                </p:sp>
              </p:grpSp>
            </p:grpSp>
          </p:grpSp>
          <p:grpSp>
            <p:nvGrpSpPr>
              <p:cNvPr id="41022" name="Group 62"/>
              <p:cNvGrpSpPr>
                <a:grpSpLocks/>
              </p:cNvGrpSpPr>
              <p:nvPr/>
            </p:nvGrpSpPr>
            <p:grpSpPr bwMode="auto">
              <a:xfrm>
                <a:off x="4170" y="2789"/>
                <a:ext cx="271" cy="166"/>
                <a:chOff x="4155" y="2802"/>
                <a:chExt cx="287" cy="177"/>
              </a:xfrm>
            </p:grpSpPr>
            <p:sp>
              <p:nvSpPr>
                <p:cNvPr id="41023" name="Freeform 63"/>
                <p:cNvSpPr>
                  <a:spLocks/>
                </p:cNvSpPr>
                <p:nvPr/>
              </p:nvSpPr>
              <p:spPr bwMode="auto">
                <a:xfrm>
                  <a:off x="4155" y="2802"/>
                  <a:ext cx="287" cy="177"/>
                </a:xfrm>
                <a:custGeom>
                  <a:avLst/>
                  <a:gdLst>
                    <a:gd name="T0" fmla="*/ 210 w 287"/>
                    <a:gd name="T1" fmla="*/ 1 h 177"/>
                    <a:gd name="T2" fmla="*/ 56 w 287"/>
                    <a:gd name="T3" fmla="*/ 21 h 177"/>
                    <a:gd name="T4" fmla="*/ 16 w 287"/>
                    <a:gd name="T5" fmla="*/ 26 h 177"/>
                    <a:gd name="T6" fmla="*/ 5 w 287"/>
                    <a:gd name="T7" fmla="*/ 30 h 177"/>
                    <a:gd name="T8" fmla="*/ 0 w 287"/>
                    <a:gd name="T9" fmla="*/ 35 h 177"/>
                    <a:gd name="T10" fmla="*/ 1 w 287"/>
                    <a:gd name="T11" fmla="*/ 48 h 177"/>
                    <a:gd name="T12" fmla="*/ 14 w 287"/>
                    <a:gd name="T13" fmla="*/ 67 h 177"/>
                    <a:gd name="T14" fmla="*/ 24 w 287"/>
                    <a:gd name="T15" fmla="*/ 85 h 177"/>
                    <a:gd name="T16" fmla="*/ 23 w 287"/>
                    <a:gd name="T17" fmla="*/ 111 h 177"/>
                    <a:gd name="T18" fmla="*/ 63 w 287"/>
                    <a:gd name="T19" fmla="*/ 139 h 177"/>
                    <a:gd name="T20" fmla="*/ 72 w 287"/>
                    <a:gd name="T21" fmla="*/ 144 h 177"/>
                    <a:gd name="T22" fmla="*/ 82 w 287"/>
                    <a:gd name="T23" fmla="*/ 143 h 177"/>
                    <a:gd name="T24" fmla="*/ 102 w 287"/>
                    <a:gd name="T25" fmla="*/ 151 h 177"/>
                    <a:gd name="T26" fmla="*/ 123 w 287"/>
                    <a:gd name="T27" fmla="*/ 163 h 177"/>
                    <a:gd name="T28" fmla="*/ 141 w 287"/>
                    <a:gd name="T29" fmla="*/ 176 h 177"/>
                    <a:gd name="T30" fmla="*/ 154 w 287"/>
                    <a:gd name="T31" fmla="*/ 175 h 177"/>
                    <a:gd name="T32" fmla="*/ 169 w 287"/>
                    <a:gd name="T33" fmla="*/ 166 h 177"/>
                    <a:gd name="T34" fmla="*/ 169 w 287"/>
                    <a:gd name="T35" fmla="*/ 152 h 177"/>
                    <a:gd name="T36" fmla="*/ 158 w 287"/>
                    <a:gd name="T37" fmla="*/ 141 h 177"/>
                    <a:gd name="T38" fmla="*/ 137 w 287"/>
                    <a:gd name="T39" fmla="*/ 130 h 177"/>
                    <a:gd name="T40" fmla="*/ 125 w 287"/>
                    <a:gd name="T41" fmla="*/ 126 h 177"/>
                    <a:gd name="T42" fmla="*/ 142 w 287"/>
                    <a:gd name="T43" fmla="*/ 105 h 177"/>
                    <a:gd name="T44" fmla="*/ 160 w 287"/>
                    <a:gd name="T45" fmla="*/ 96 h 177"/>
                    <a:gd name="T46" fmla="*/ 163 w 287"/>
                    <a:gd name="T47" fmla="*/ 101 h 177"/>
                    <a:gd name="T48" fmla="*/ 177 w 287"/>
                    <a:gd name="T49" fmla="*/ 104 h 177"/>
                    <a:gd name="T50" fmla="*/ 195 w 287"/>
                    <a:gd name="T51" fmla="*/ 104 h 177"/>
                    <a:gd name="T52" fmla="*/ 208 w 287"/>
                    <a:gd name="T53" fmla="*/ 99 h 177"/>
                    <a:gd name="T54" fmla="*/ 228 w 287"/>
                    <a:gd name="T55" fmla="*/ 90 h 177"/>
                    <a:gd name="T56" fmla="*/ 235 w 287"/>
                    <a:gd name="T57" fmla="*/ 83 h 177"/>
                    <a:gd name="T58" fmla="*/ 241 w 287"/>
                    <a:gd name="T59" fmla="*/ 70 h 177"/>
                    <a:gd name="T60" fmla="*/ 252 w 287"/>
                    <a:gd name="T61" fmla="*/ 60 h 177"/>
                    <a:gd name="T62" fmla="*/ 267 w 287"/>
                    <a:gd name="T63" fmla="*/ 57 h 177"/>
                    <a:gd name="T64" fmla="*/ 286 w 287"/>
                    <a:gd name="T65" fmla="*/ 57 h 177"/>
                    <a:gd name="T66" fmla="*/ 268 w 287"/>
                    <a:gd name="T67" fmla="*/ 0 h 177"/>
                    <a:gd name="T68" fmla="*/ 210 w 287"/>
                    <a:gd name="T69" fmla="*/ 1 h 1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287" h="177">
                      <a:moveTo>
                        <a:pt x="210" y="1"/>
                      </a:moveTo>
                      <a:lnTo>
                        <a:pt x="56" y="21"/>
                      </a:lnTo>
                      <a:lnTo>
                        <a:pt x="16" y="26"/>
                      </a:lnTo>
                      <a:lnTo>
                        <a:pt x="5" y="30"/>
                      </a:lnTo>
                      <a:lnTo>
                        <a:pt x="0" y="35"/>
                      </a:lnTo>
                      <a:lnTo>
                        <a:pt x="1" y="48"/>
                      </a:lnTo>
                      <a:lnTo>
                        <a:pt x="14" y="67"/>
                      </a:lnTo>
                      <a:lnTo>
                        <a:pt x="24" y="85"/>
                      </a:lnTo>
                      <a:lnTo>
                        <a:pt x="23" y="111"/>
                      </a:lnTo>
                      <a:lnTo>
                        <a:pt x="63" y="139"/>
                      </a:lnTo>
                      <a:lnTo>
                        <a:pt x="72" y="144"/>
                      </a:lnTo>
                      <a:lnTo>
                        <a:pt x="82" y="143"/>
                      </a:lnTo>
                      <a:lnTo>
                        <a:pt x="102" y="151"/>
                      </a:lnTo>
                      <a:lnTo>
                        <a:pt x="123" y="163"/>
                      </a:lnTo>
                      <a:lnTo>
                        <a:pt x="141" y="176"/>
                      </a:lnTo>
                      <a:lnTo>
                        <a:pt x="154" y="175"/>
                      </a:lnTo>
                      <a:lnTo>
                        <a:pt x="169" y="166"/>
                      </a:lnTo>
                      <a:lnTo>
                        <a:pt x="169" y="152"/>
                      </a:lnTo>
                      <a:lnTo>
                        <a:pt x="158" y="141"/>
                      </a:lnTo>
                      <a:lnTo>
                        <a:pt x="137" y="130"/>
                      </a:lnTo>
                      <a:lnTo>
                        <a:pt x="125" y="126"/>
                      </a:lnTo>
                      <a:lnTo>
                        <a:pt x="142" y="105"/>
                      </a:lnTo>
                      <a:lnTo>
                        <a:pt x="160" y="96"/>
                      </a:lnTo>
                      <a:lnTo>
                        <a:pt x="163" y="101"/>
                      </a:lnTo>
                      <a:lnTo>
                        <a:pt x="177" y="104"/>
                      </a:lnTo>
                      <a:lnTo>
                        <a:pt x="195" y="104"/>
                      </a:lnTo>
                      <a:lnTo>
                        <a:pt x="208" y="99"/>
                      </a:lnTo>
                      <a:lnTo>
                        <a:pt x="228" y="90"/>
                      </a:lnTo>
                      <a:lnTo>
                        <a:pt x="235" y="83"/>
                      </a:lnTo>
                      <a:lnTo>
                        <a:pt x="241" y="70"/>
                      </a:lnTo>
                      <a:lnTo>
                        <a:pt x="252" y="60"/>
                      </a:lnTo>
                      <a:lnTo>
                        <a:pt x="267" y="57"/>
                      </a:lnTo>
                      <a:lnTo>
                        <a:pt x="286" y="57"/>
                      </a:lnTo>
                      <a:lnTo>
                        <a:pt x="268" y="0"/>
                      </a:lnTo>
                      <a:lnTo>
                        <a:pt x="210" y="1"/>
                      </a:lnTo>
                    </a:path>
                  </a:pathLst>
                </a:custGeom>
                <a:solidFill>
                  <a:srgbClr val="FFBFBF"/>
                </a:solidFill>
                <a:ln w="12700" cap="rnd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476" tIns="44444" rIns="90476" bIns="44444">
                  <a:spAutoFit/>
                </a:bodyPr>
                <a:lstStyle/>
                <a:p>
                  <a:endParaRPr lang="en-ZA"/>
                </a:p>
              </p:txBody>
            </p:sp>
            <p:grpSp>
              <p:nvGrpSpPr>
                <p:cNvPr id="41024" name="Group 64"/>
                <p:cNvGrpSpPr>
                  <a:grpSpLocks/>
                </p:cNvGrpSpPr>
                <p:nvPr/>
              </p:nvGrpSpPr>
              <p:grpSpPr bwMode="auto">
                <a:xfrm>
                  <a:off x="4178" y="2841"/>
                  <a:ext cx="101" cy="107"/>
                  <a:chOff x="4178" y="2841"/>
                  <a:chExt cx="101" cy="107"/>
                </a:xfrm>
              </p:grpSpPr>
              <p:sp>
                <p:nvSpPr>
                  <p:cNvPr id="41025" name="Freeform 65"/>
                  <p:cNvSpPr>
                    <a:spLocks/>
                  </p:cNvSpPr>
                  <p:nvPr/>
                </p:nvSpPr>
                <p:spPr bwMode="auto">
                  <a:xfrm>
                    <a:off x="4178" y="2841"/>
                    <a:ext cx="83" cy="49"/>
                  </a:xfrm>
                  <a:custGeom>
                    <a:avLst/>
                    <a:gdLst>
                      <a:gd name="T0" fmla="*/ 82 w 83"/>
                      <a:gd name="T1" fmla="*/ 3 h 49"/>
                      <a:gd name="T2" fmla="*/ 42 w 83"/>
                      <a:gd name="T3" fmla="*/ 0 h 49"/>
                      <a:gd name="T4" fmla="*/ 4 w 83"/>
                      <a:gd name="T5" fmla="*/ 21 h 49"/>
                      <a:gd name="T6" fmla="*/ 0 w 83"/>
                      <a:gd name="T7" fmla="*/ 39 h 49"/>
                      <a:gd name="T8" fmla="*/ 2 w 83"/>
                      <a:gd name="T9" fmla="*/ 48 h 4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3" h="49">
                        <a:moveTo>
                          <a:pt x="82" y="3"/>
                        </a:moveTo>
                        <a:lnTo>
                          <a:pt x="42" y="0"/>
                        </a:lnTo>
                        <a:lnTo>
                          <a:pt x="4" y="21"/>
                        </a:lnTo>
                        <a:lnTo>
                          <a:pt x="0" y="39"/>
                        </a:lnTo>
                        <a:lnTo>
                          <a:pt x="2" y="48"/>
                        </a:lnTo>
                      </a:path>
                    </a:pathLst>
                  </a:custGeom>
                  <a:noFill/>
                  <a:ln w="12700" cap="rnd" cmpd="sng">
                    <a:solidFill>
                      <a:srgbClr val="00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lIns="90476" tIns="44444" rIns="90476" bIns="44444">
                    <a:spAutoFit/>
                  </a:bodyPr>
                  <a:lstStyle/>
                  <a:p>
                    <a:endParaRPr lang="en-ZA"/>
                  </a:p>
                </p:txBody>
              </p:sp>
              <p:sp>
                <p:nvSpPr>
                  <p:cNvPr id="41026" name="Freeform 66"/>
                  <p:cNvSpPr>
                    <a:spLocks/>
                  </p:cNvSpPr>
                  <p:nvPr/>
                </p:nvSpPr>
                <p:spPr bwMode="auto">
                  <a:xfrm>
                    <a:off x="4227" y="2869"/>
                    <a:ext cx="52" cy="79"/>
                  </a:xfrm>
                  <a:custGeom>
                    <a:avLst/>
                    <a:gdLst>
                      <a:gd name="T0" fmla="*/ 51 w 52"/>
                      <a:gd name="T1" fmla="*/ 0 h 79"/>
                      <a:gd name="T2" fmla="*/ 5 w 52"/>
                      <a:gd name="T3" fmla="*/ 48 h 79"/>
                      <a:gd name="T4" fmla="*/ 0 w 52"/>
                      <a:gd name="T5" fmla="*/ 57 h 79"/>
                      <a:gd name="T6" fmla="*/ 5 w 52"/>
                      <a:gd name="T7" fmla="*/ 67 h 79"/>
                      <a:gd name="T8" fmla="*/ 9 w 52"/>
                      <a:gd name="T9" fmla="*/ 76 h 79"/>
                      <a:gd name="T10" fmla="*/ 12 w 52"/>
                      <a:gd name="T11" fmla="*/ 78 h 7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52" h="79">
                        <a:moveTo>
                          <a:pt x="51" y="0"/>
                        </a:moveTo>
                        <a:lnTo>
                          <a:pt x="5" y="48"/>
                        </a:lnTo>
                        <a:lnTo>
                          <a:pt x="0" y="57"/>
                        </a:lnTo>
                        <a:lnTo>
                          <a:pt x="5" y="67"/>
                        </a:lnTo>
                        <a:lnTo>
                          <a:pt x="9" y="76"/>
                        </a:lnTo>
                        <a:lnTo>
                          <a:pt x="12" y="78"/>
                        </a:lnTo>
                      </a:path>
                    </a:pathLst>
                  </a:custGeom>
                  <a:noFill/>
                  <a:ln w="12700" cap="rnd" cmpd="sng">
                    <a:solidFill>
                      <a:srgbClr val="00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lIns="90476" tIns="44444" rIns="90476" bIns="44444">
                    <a:spAutoFit/>
                  </a:bodyPr>
                  <a:lstStyle/>
                  <a:p>
                    <a:endParaRPr lang="en-ZA"/>
                  </a:p>
                </p:txBody>
              </p:sp>
              <p:sp>
                <p:nvSpPr>
                  <p:cNvPr id="41027" name="Freeform 67"/>
                  <p:cNvSpPr>
                    <a:spLocks/>
                  </p:cNvSpPr>
                  <p:nvPr/>
                </p:nvSpPr>
                <p:spPr bwMode="auto">
                  <a:xfrm>
                    <a:off x="4202" y="2857"/>
                    <a:ext cx="67" cy="90"/>
                  </a:xfrm>
                  <a:custGeom>
                    <a:avLst/>
                    <a:gdLst>
                      <a:gd name="T0" fmla="*/ 66 w 67"/>
                      <a:gd name="T1" fmla="*/ 0 h 90"/>
                      <a:gd name="T2" fmla="*/ 35 w 67"/>
                      <a:gd name="T3" fmla="*/ 8 h 90"/>
                      <a:gd name="T4" fmla="*/ 5 w 67"/>
                      <a:gd name="T5" fmla="*/ 26 h 90"/>
                      <a:gd name="T6" fmla="*/ 0 w 67"/>
                      <a:gd name="T7" fmla="*/ 45 h 90"/>
                      <a:gd name="T8" fmla="*/ 25 w 67"/>
                      <a:gd name="T9" fmla="*/ 85 h 90"/>
                      <a:gd name="T10" fmla="*/ 34 w 67"/>
                      <a:gd name="T11" fmla="*/ 89 h 9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67" h="90">
                        <a:moveTo>
                          <a:pt x="66" y="0"/>
                        </a:moveTo>
                        <a:lnTo>
                          <a:pt x="35" y="8"/>
                        </a:lnTo>
                        <a:lnTo>
                          <a:pt x="5" y="26"/>
                        </a:lnTo>
                        <a:lnTo>
                          <a:pt x="0" y="45"/>
                        </a:lnTo>
                        <a:lnTo>
                          <a:pt x="25" y="85"/>
                        </a:lnTo>
                        <a:lnTo>
                          <a:pt x="34" y="89"/>
                        </a:lnTo>
                      </a:path>
                    </a:pathLst>
                  </a:custGeom>
                  <a:noFill/>
                  <a:ln w="12700" cap="rnd" cmpd="sng">
                    <a:solidFill>
                      <a:srgbClr val="00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lIns="90476" tIns="44444" rIns="90476" bIns="44444">
                    <a:spAutoFit/>
                  </a:bodyPr>
                  <a:lstStyle/>
                  <a:p>
                    <a:endParaRPr lang="en-ZA"/>
                  </a:p>
                </p:txBody>
              </p:sp>
            </p:grpSp>
          </p:grpSp>
          <p:sp>
            <p:nvSpPr>
              <p:cNvPr id="41028" name="Freeform 68"/>
              <p:cNvSpPr>
                <a:spLocks/>
              </p:cNvSpPr>
              <p:nvPr/>
            </p:nvSpPr>
            <p:spPr bwMode="auto">
              <a:xfrm>
                <a:off x="4367" y="2777"/>
                <a:ext cx="80" cy="83"/>
              </a:xfrm>
              <a:custGeom>
                <a:avLst/>
                <a:gdLst>
                  <a:gd name="T0" fmla="*/ 0 w 85"/>
                  <a:gd name="T1" fmla="*/ 1 h 89"/>
                  <a:gd name="T2" fmla="*/ 37 w 85"/>
                  <a:gd name="T3" fmla="*/ 88 h 89"/>
                  <a:gd name="T4" fmla="*/ 84 w 85"/>
                  <a:gd name="T5" fmla="*/ 86 h 89"/>
                  <a:gd name="T6" fmla="*/ 58 w 85"/>
                  <a:gd name="T7" fmla="*/ 0 h 89"/>
                  <a:gd name="T8" fmla="*/ 0 w 85"/>
                  <a:gd name="T9" fmla="*/ 1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5" h="89">
                    <a:moveTo>
                      <a:pt x="0" y="1"/>
                    </a:moveTo>
                    <a:lnTo>
                      <a:pt x="37" y="88"/>
                    </a:lnTo>
                    <a:lnTo>
                      <a:pt x="84" y="86"/>
                    </a:lnTo>
                    <a:lnTo>
                      <a:pt x="58" y="0"/>
                    </a:lnTo>
                    <a:lnTo>
                      <a:pt x="0" y="1"/>
                    </a:lnTo>
                  </a:path>
                </a:pathLst>
              </a:custGeom>
              <a:solidFill>
                <a:srgbClr val="FFFF9F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0476" tIns="44444" rIns="90476" bIns="44444">
                <a:spAutoFit/>
              </a:bodyPr>
              <a:lstStyle/>
              <a:p>
                <a:endParaRPr lang="en-ZA"/>
              </a:p>
            </p:txBody>
          </p:sp>
          <p:sp>
            <p:nvSpPr>
              <p:cNvPr id="41029" name="Freeform 69"/>
              <p:cNvSpPr>
                <a:spLocks/>
              </p:cNvSpPr>
              <p:nvPr/>
            </p:nvSpPr>
            <p:spPr bwMode="auto">
              <a:xfrm>
                <a:off x="4393" y="2573"/>
                <a:ext cx="429" cy="311"/>
              </a:xfrm>
              <a:custGeom>
                <a:avLst/>
                <a:gdLst>
                  <a:gd name="T0" fmla="*/ 3 w 454"/>
                  <a:gd name="T1" fmla="*/ 219 h 333"/>
                  <a:gd name="T2" fmla="*/ 9 w 454"/>
                  <a:gd name="T3" fmla="*/ 249 h 333"/>
                  <a:gd name="T4" fmla="*/ 21 w 454"/>
                  <a:gd name="T5" fmla="*/ 283 h 333"/>
                  <a:gd name="T6" fmla="*/ 28 w 454"/>
                  <a:gd name="T7" fmla="*/ 310 h 333"/>
                  <a:gd name="T8" fmla="*/ 104 w 454"/>
                  <a:gd name="T9" fmla="*/ 312 h 333"/>
                  <a:gd name="T10" fmla="*/ 165 w 454"/>
                  <a:gd name="T11" fmla="*/ 317 h 333"/>
                  <a:gd name="T12" fmla="*/ 230 w 454"/>
                  <a:gd name="T13" fmla="*/ 327 h 333"/>
                  <a:gd name="T14" fmla="*/ 265 w 454"/>
                  <a:gd name="T15" fmla="*/ 332 h 333"/>
                  <a:gd name="T16" fmla="*/ 318 w 454"/>
                  <a:gd name="T17" fmla="*/ 289 h 333"/>
                  <a:gd name="T18" fmla="*/ 384 w 454"/>
                  <a:gd name="T19" fmla="*/ 200 h 333"/>
                  <a:gd name="T20" fmla="*/ 426 w 454"/>
                  <a:gd name="T21" fmla="*/ 133 h 333"/>
                  <a:gd name="T22" fmla="*/ 448 w 454"/>
                  <a:gd name="T23" fmla="*/ 84 h 333"/>
                  <a:gd name="T24" fmla="*/ 453 w 454"/>
                  <a:gd name="T25" fmla="*/ 38 h 333"/>
                  <a:gd name="T26" fmla="*/ 438 w 454"/>
                  <a:gd name="T27" fmla="*/ 14 h 333"/>
                  <a:gd name="T28" fmla="*/ 407 w 454"/>
                  <a:gd name="T29" fmla="*/ 0 h 333"/>
                  <a:gd name="T30" fmla="*/ 372 w 454"/>
                  <a:gd name="T31" fmla="*/ 8 h 333"/>
                  <a:gd name="T32" fmla="*/ 339 w 454"/>
                  <a:gd name="T33" fmla="*/ 37 h 333"/>
                  <a:gd name="T34" fmla="*/ 305 w 454"/>
                  <a:gd name="T35" fmla="*/ 81 h 333"/>
                  <a:gd name="T36" fmla="*/ 274 w 454"/>
                  <a:gd name="T37" fmla="*/ 117 h 333"/>
                  <a:gd name="T38" fmla="*/ 244 w 454"/>
                  <a:gd name="T39" fmla="*/ 158 h 333"/>
                  <a:gd name="T40" fmla="*/ 232 w 454"/>
                  <a:gd name="T41" fmla="*/ 183 h 333"/>
                  <a:gd name="T42" fmla="*/ 235 w 454"/>
                  <a:gd name="T43" fmla="*/ 197 h 333"/>
                  <a:gd name="T44" fmla="*/ 228 w 454"/>
                  <a:gd name="T45" fmla="*/ 205 h 333"/>
                  <a:gd name="T46" fmla="*/ 219 w 454"/>
                  <a:gd name="T47" fmla="*/ 211 h 333"/>
                  <a:gd name="T48" fmla="*/ 190 w 454"/>
                  <a:gd name="T49" fmla="*/ 213 h 333"/>
                  <a:gd name="T50" fmla="*/ 96 w 454"/>
                  <a:gd name="T51" fmla="*/ 201 h 333"/>
                  <a:gd name="T52" fmla="*/ 0 w 454"/>
                  <a:gd name="T53" fmla="*/ 194 h 333"/>
                  <a:gd name="T54" fmla="*/ 3 w 454"/>
                  <a:gd name="T55" fmla="*/ 219 h 3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454" h="333">
                    <a:moveTo>
                      <a:pt x="3" y="219"/>
                    </a:moveTo>
                    <a:lnTo>
                      <a:pt x="9" y="249"/>
                    </a:lnTo>
                    <a:lnTo>
                      <a:pt x="21" y="283"/>
                    </a:lnTo>
                    <a:lnTo>
                      <a:pt x="28" y="310"/>
                    </a:lnTo>
                    <a:lnTo>
                      <a:pt x="104" y="312"/>
                    </a:lnTo>
                    <a:lnTo>
                      <a:pt x="165" y="317"/>
                    </a:lnTo>
                    <a:lnTo>
                      <a:pt x="230" y="327"/>
                    </a:lnTo>
                    <a:lnTo>
                      <a:pt x="265" y="332"/>
                    </a:lnTo>
                    <a:lnTo>
                      <a:pt x="318" y="289"/>
                    </a:lnTo>
                    <a:lnTo>
                      <a:pt x="384" y="200"/>
                    </a:lnTo>
                    <a:lnTo>
                      <a:pt x="426" y="133"/>
                    </a:lnTo>
                    <a:lnTo>
                      <a:pt x="448" y="84"/>
                    </a:lnTo>
                    <a:lnTo>
                      <a:pt x="453" y="38"/>
                    </a:lnTo>
                    <a:lnTo>
                      <a:pt x="438" y="14"/>
                    </a:lnTo>
                    <a:lnTo>
                      <a:pt x="407" y="0"/>
                    </a:lnTo>
                    <a:lnTo>
                      <a:pt x="372" y="8"/>
                    </a:lnTo>
                    <a:lnTo>
                      <a:pt x="339" y="37"/>
                    </a:lnTo>
                    <a:lnTo>
                      <a:pt x="305" y="81"/>
                    </a:lnTo>
                    <a:lnTo>
                      <a:pt x="274" y="117"/>
                    </a:lnTo>
                    <a:lnTo>
                      <a:pt x="244" y="158"/>
                    </a:lnTo>
                    <a:lnTo>
                      <a:pt x="232" y="183"/>
                    </a:lnTo>
                    <a:lnTo>
                      <a:pt x="235" y="197"/>
                    </a:lnTo>
                    <a:lnTo>
                      <a:pt x="228" y="205"/>
                    </a:lnTo>
                    <a:lnTo>
                      <a:pt x="219" y="211"/>
                    </a:lnTo>
                    <a:lnTo>
                      <a:pt x="190" y="213"/>
                    </a:lnTo>
                    <a:lnTo>
                      <a:pt x="96" y="201"/>
                    </a:lnTo>
                    <a:lnTo>
                      <a:pt x="0" y="194"/>
                    </a:lnTo>
                    <a:lnTo>
                      <a:pt x="3" y="219"/>
                    </a:lnTo>
                  </a:path>
                </a:pathLst>
              </a:custGeom>
              <a:solidFill>
                <a:srgbClr val="3F5F00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0476" tIns="44444" rIns="90476" bIns="44444">
                <a:spAutoFit/>
              </a:bodyPr>
              <a:lstStyle/>
              <a:p>
                <a:endParaRPr lang="en-ZA"/>
              </a:p>
            </p:txBody>
          </p:sp>
          <p:grpSp>
            <p:nvGrpSpPr>
              <p:cNvPr id="41030" name="Group 70"/>
              <p:cNvGrpSpPr>
                <a:grpSpLocks/>
              </p:cNvGrpSpPr>
              <p:nvPr/>
            </p:nvGrpSpPr>
            <p:grpSpPr bwMode="auto">
              <a:xfrm>
                <a:off x="4335" y="2338"/>
                <a:ext cx="198" cy="210"/>
                <a:chOff x="4329" y="2320"/>
                <a:chExt cx="210" cy="224"/>
              </a:xfrm>
            </p:grpSpPr>
            <p:sp>
              <p:nvSpPr>
                <p:cNvPr id="41031" name="Freeform 71"/>
                <p:cNvSpPr>
                  <a:spLocks/>
                </p:cNvSpPr>
                <p:nvPr/>
              </p:nvSpPr>
              <p:spPr bwMode="auto">
                <a:xfrm>
                  <a:off x="4329" y="2320"/>
                  <a:ext cx="210" cy="224"/>
                </a:xfrm>
                <a:custGeom>
                  <a:avLst/>
                  <a:gdLst>
                    <a:gd name="T0" fmla="*/ 95 w 210"/>
                    <a:gd name="T1" fmla="*/ 210 h 224"/>
                    <a:gd name="T2" fmla="*/ 90 w 210"/>
                    <a:gd name="T3" fmla="*/ 201 h 224"/>
                    <a:gd name="T4" fmla="*/ 72 w 210"/>
                    <a:gd name="T5" fmla="*/ 194 h 224"/>
                    <a:gd name="T6" fmla="*/ 52 w 210"/>
                    <a:gd name="T7" fmla="*/ 184 h 224"/>
                    <a:gd name="T8" fmla="*/ 24 w 210"/>
                    <a:gd name="T9" fmla="*/ 128 h 224"/>
                    <a:gd name="T10" fmla="*/ 0 w 210"/>
                    <a:gd name="T11" fmla="*/ 76 h 224"/>
                    <a:gd name="T12" fmla="*/ 0 w 210"/>
                    <a:gd name="T13" fmla="*/ 50 h 224"/>
                    <a:gd name="T14" fmla="*/ 41 w 210"/>
                    <a:gd name="T15" fmla="*/ 8 h 224"/>
                    <a:gd name="T16" fmla="*/ 72 w 210"/>
                    <a:gd name="T17" fmla="*/ 5 h 224"/>
                    <a:gd name="T18" fmla="*/ 81 w 210"/>
                    <a:gd name="T19" fmla="*/ 12 h 224"/>
                    <a:gd name="T20" fmla="*/ 109 w 210"/>
                    <a:gd name="T21" fmla="*/ 0 h 224"/>
                    <a:gd name="T22" fmla="*/ 120 w 210"/>
                    <a:gd name="T23" fmla="*/ 1 h 224"/>
                    <a:gd name="T24" fmla="*/ 128 w 210"/>
                    <a:gd name="T25" fmla="*/ 9 h 224"/>
                    <a:gd name="T26" fmla="*/ 132 w 210"/>
                    <a:gd name="T27" fmla="*/ 18 h 224"/>
                    <a:gd name="T28" fmla="*/ 125 w 210"/>
                    <a:gd name="T29" fmla="*/ 28 h 224"/>
                    <a:gd name="T30" fmla="*/ 75 w 210"/>
                    <a:gd name="T31" fmla="*/ 53 h 224"/>
                    <a:gd name="T32" fmla="*/ 64 w 210"/>
                    <a:gd name="T33" fmla="*/ 90 h 224"/>
                    <a:gd name="T34" fmla="*/ 83 w 210"/>
                    <a:gd name="T35" fmla="*/ 63 h 224"/>
                    <a:gd name="T36" fmla="*/ 131 w 210"/>
                    <a:gd name="T37" fmla="*/ 48 h 224"/>
                    <a:gd name="T38" fmla="*/ 137 w 210"/>
                    <a:gd name="T39" fmla="*/ 48 h 224"/>
                    <a:gd name="T40" fmla="*/ 144 w 210"/>
                    <a:gd name="T41" fmla="*/ 54 h 224"/>
                    <a:gd name="T42" fmla="*/ 148 w 210"/>
                    <a:gd name="T43" fmla="*/ 69 h 224"/>
                    <a:gd name="T44" fmla="*/ 142 w 210"/>
                    <a:gd name="T45" fmla="*/ 78 h 224"/>
                    <a:gd name="T46" fmla="*/ 104 w 210"/>
                    <a:gd name="T47" fmla="*/ 94 h 224"/>
                    <a:gd name="T48" fmla="*/ 102 w 210"/>
                    <a:gd name="T49" fmla="*/ 109 h 224"/>
                    <a:gd name="T50" fmla="*/ 127 w 210"/>
                    <a:gd name="T51" fmla="*/ 141 h 224"/>
                    <a:gd name="T52" fmla="*/ 139 w 210"/>
                    <a:gd name="T53" fmla="*/ 139 h 224"/>
                    <a:gd name="T54" fmla="*/ 150 w 210"/>
                    <a:gd name="T55" fmla="*/ 137 h 224"/>
                    <a:gd name="T56" fmla="*/ 165 w 210"/>
                    <a:gd name="T57" fmla="*/ 128 h 224"/>
                    <a:gd name="T58" fmla="*/ 172 w 210"/>
                    <a:gd name="T59" fmla="*/ 118 h 224"/>
                    <a:gd name="T60" fmla="*/ 185 w 210"/>
                    <a:gd name="T61" fmla="*/ 111 h 224"/>
                    <a:gd name="T62" fmla="*/ 196 w 210"/>
                    <a:gd name="T63" fmla="*/ 112 h 224"/>
                    <a:gd name="T64" fmla="*/ 204 w 210"/>
                    <a:gd name="T65" fmla="*/ 117 h 224"/>
                    <a:gd name="T66" fmla="*/ 208 w 210"/>
                    <a:gd name="T67" fmla="*/ 128 h 224"/>
                    <a:gd name="T68" fmla="*/ 209 w 210"/>
                    <a:gd name="T69" fmla="*/ 137 h 224"/>
                    <a:gd name="T70" fmla="*/ 204 w 210"/>
                    <a:gd name="T71" fmla="*/ 145 h 224"/>
                    <a:gd name="T72" fmla="*/ 187 w 210"/>
                    <a:gd name="T73" fmla="*/ 153 h 224"/>
                    <a:gd name="T74" fmla="*/ 165 w 210"/>
                    <a:gd name="T75" fmla="*/ 160 h 224"/>
                    <a:gd name="T76" fmla="*/ 155 w 210"/>
                    <a:gd name="T77" fmla="*/ 168 h 224"/>
                    <a:gd name="T78" fmla="*/ 171 w 210"/>
                    <a:gd name="T79" fmla="*/ 198 h 224"/>
                    <a:gd name="T80" fmla="*/ 102 w 210"/>
                    <a:gd name="T81" fmla="*/ 223 h 224"/>
                    <a:gd name="T82" fmla="*/ 95 w 210"/>
                    <a:gd name="T83" fmla="*/ 210 h 2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210" h="224">
                      <a:moveTo>
                        <a:pt x="95" y="210"/>
                      </a:moveTo>
                      <a:lnTo>
                        <a:pt x="90" y="201"/>
                      </a:lnTo>
                      <a:lnTo>
                        <a:pt x="72" y="194"/>
                      </a:lnTo>
                      <a:lnTo>
                        <a:pt x="52" y="184"/>
                      </a:lnTo>
                      <a:lnTo>
                        <a:pt x="24" y="128"/>
                      </a:lnTo>
                      <a:lnTo>
                        <a:pt x="0" y="76"/>
                      </a:lnTo>
                      <a:lnTo>
                        <a:pt x="0" y="50"/>
                      </a:lnTo>
                      <a:lnTo>
                        <a:pt x="41" y="8"/>
                      </a:lnTo>
                      <a:lnTo>
                        <a:pt x="72" y="5"/>
                      </a:lnTo>
                      <a:lnTo>
                        <a:pt x="81" y="12"/>
                      </a:lnTo>
                      <a:lnTo>
                        <a:pt x="109" y="0"/>
                      </a:lnTo>
                      <a:lnTo>
                        <a:pt x="120" y="1"/>
                      </a:lnTo>
                      <a:lnTo>
                        <a:pt x="128" y="9"/>
                      </a:lnTo>
                      <a:lnTo>
                        <a:pt x="132" y="18"/>
                      </a:lnTo>
                      <a:lnTo>
                        <a:pt x="125" y="28"/>
                      </a:lnTo>
                      <a:lnTo>
                        <a:pt x="75" y="53"/>
                      </a:lnTo>
                      <a:lnTo>
                        <a:pt x="64" y="90"/>
                      </a:lnTo>
                      <a:lnTo>
                        <a:pt x="83" y="63"/>
                      </a:lnTo>
                      <a:lnTo>
                        <a:pt x="131" y="48"/>
                      </a:lnTo>
                      <a:lnTo>
                        <a:pt x="137" y="48"/>
                      </a:lnTo>
                      <a:lnTo>
                        <a:pt x="144" y="54"/>
                      </a:lnTo>
                      <a:lnTo>
                        <a:pt x="148" y="69"/>
                      </a:lnTo>
                      <a:lnTo>
                        <a:pt x="142" y="78"/>
                      </a:lnTo>
                      <a:lnTo>
                        <a:pt x="104" y="94"/>
                      </a:lnTo>
                      <a:lnTo>
                        <a:pt x="102" y="109"/>
                      </a:lnTo>
                      <a:lnTo>
                        <a:pt x="127" y="141"/>
                      </a:lnTo>
                      <a:lnTo>
                        <a:pt x="139" y="139"/>
                      </a:lnTo>
                      <a:lnTo>
                        <a:pt x="150" y="137"/>
                      </a:lnTo>
                      <a:lnTo>
                        <a:pt x="165" y="128"/>
                      </a:lnTo>
                      <a:lnTo>
                        <a:pt x="172" y="118"/>
                      </a:lnTo>
                      <a:lnTo>
                        <a:pt x="185" y="111"/>
                      </a:lnTo>
                      <a:lnTo>
                        <a:pt x="196" y="112"/>
                      </a:lnTo>
                      <a:lnTo>
                        <a:pt x="204" y="117"/>
                      </a:lnTo>
                      <a:lnTo>
                        <a:pt x="208" y="128"/>
                      </a:lnTo>
                      <a:lnTo>
                        <a:pt x="209" y="137"/>
                      </a:lnTo>
                      <a:lnTo>
                        <a:pt x="204" y="145"/>
                      </a:lnTo>
                      <a:lnTo>
                        <a:pt x="187" y="153"/>
                      </a:lnTo>
                      <a:lnTo>
                        <a:pt x="165" y="160"/>
                      </a:lnTo>
                      <a:lnTo>
                        <a:pt x="155" y="168"/>
                      </a:lnTo>
                      <a:lnTo>
                        <a:pt x="171" y="198"/>
                      </a:lnTo>
                      <a:lnTo>
                        <a:pt x="102" y="223"/>
                      </a:lnTo>
                      <a:lnTo>
                        <a:pt x="95" y="210"/>
                      </a:lnTo>
                    </a:path>
                  </a:pathLst>
                </a:custGeom>
                <a:solidFill>
                  <a:srgbClr val="FFBFBF"/>
                </a:solidFill>
                <a:ln w="12700" cap="rnd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476" tIns="44444" rIns="90476" bIns="44444">
                  <a:spAutoFit/>
                </a:bodyPr>
                <a:lstStyle/>
                <a:p>
                  <a:endParaRPr lang="en-ZA"/>
                </a:p>
              </p:txBody>
            </p:sp>
            <p:sp>
              <p:nvSpPr>
                <p:cNvPr id="41032" name="Freeform 72"/>
                <p:cNvSpPr>
                  <a:spLocks/>
                </p:cNvSpPr>
                <p:nvPr/>
              </p:nvSpPr>
              <p:spPr bwMode="auto">
                <a:xfrm>
                  <a:off x="4508" y="2445"/>
                  <a:ext cx="11" cy="20"/>
                </a:xfrm>
                <a:custGeom>
                  <a:avLst/>
                  <a:gdLst>
                    <a:gd name="T0" fmla="*/ 0 w 11"/>
                    <a:gd name="T1" fmla="*/ 0 h 20"/>
                    <a:gd name="T2" fmla="*/ 1 w 11"/>
                    <a:gd name="T3" fmla="*/ 9 h 20"/>
                    <a:gd name="T4" fmla="*/ 6 w 11"/>
                    <a:gd name="T5" fmla="*/ 14 h 20"/>
                    <a:gd name="T6" fmla="*/ 10 w 11"/>
                    <a:gd name="T7" fmla="*/ 19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20">
                      <a:moveTo>
                        <a:pt x="0" y="0"/>
                      </a:moveTo>
                      <a:lnTo>
                        <a:pt x="1" y="9"/>
                      </a:lnTo>
                      <a:lnTo>
                        <a:pt x="6" y="14"/>
                      </a:lnTo>
                      <a:lnTo>
                        <a:pt x="10" y="19"/>
                      </a:lnTo>
                    </a:path>
                  </a:pathLst>
                </a:custGeom>
                <a:noFill/>
                <a:ln w="12700" cap="rnd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476" tIns="44444" rIns="90476" bIns="44444">
                  <a:spAutoFit/>
                </a:bodyPr>
                <a:lstStyle/>
                <a:p>
                  <a:endParaRPr lang="en-ZA"/>
                </a:p>
              </p:txBody>
            </p:sp>
            <p:sp>
              <p:nvSpPr>
                <p:cNvPr id="41033" name="Freeform 73"/>
                <p:cNvSpPr>
                  <a:spLocks/>
                </p:cNvSpPr>
                <p:nvPr/>
              </p:nvSpPr>
              <p:spPr bwMode="auto">
                <a:xfrm>
                  <a:off x="4362" y="2334"/>
                  <a:ext cx="48" cy="57"/>
                </a:xfrm>
                <a:custGeom>
                  <a:avLst/>
                  <a:gdLst>
                    <a:gd name="T0" fmla="*/ 47 w 48"/>
                    <a:gd name="T1" fmla="*/ 0 h 57"/>
                    <a:gd name="T2" fmla="*/ 19 w 48"/>
                    <a:gd name="T3" fmla="*/ 11 h 57"/>
                    <a:gd name="T4" fmla="*/ 10 w 48"/>
                    <a:gd name="T5" fmla="*/ 22 h 57"/>
                    <a:gd name="T6" fmla="*/ 5 w 48"/>
                    <a:gd name="T7" fmla="*/ 36 h 57"/>
                    <a:gd name="T8" fmla="*/ 0 w 48"/>
                    <a:gd name="T9" fmla="*/ 53 h 57"/>
                    <a:gd name="T10" fmla="*/ 0 w 48"/>
                    <a:gd name="T11" fmla="*/ 56 h 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8" h="57">
                      <a:moveTo>
                        <a:pt x="47" y="0"/>
                      </a:moveTo>
                      <a:lnTo>
                        <a:pt x="19" y="11"/>
                      </a:lnTo>
                      <a:lnTo>
                        <a:pt x="10" y="22"/>
                      </a:lnTo>
                      <a:lnTo>
                        <a:pt x="5" y="36"/>
                      </a:lnTo>
                      <a:lnTo>
                        <a:pt x="0" y="53"/>
                      </a:lnTo>
                      <a:lnTo>
                        <a:pt x="0" y="56"/>
                      </a:lnTo>
                    </a:path>
                  </a:pathLst>
                </a:custGeom>
                <a:noFill/>
                <a:ln w="12700" cap="rnd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476" tIns="44444" rIns="90476" bIns="44444">
                  <a:spAutoFit/>
                </a:bodyPr>
                <a:lstStyle/>
                <a:p>
                  <a:endParaRPr lang="en-ZA"/>
                </a:p>
              </p:txBody>
            </p:sp>
          </p:grpSp>
          <p:sp>
            <p:nvSpPr>
              <p:cNvPr id="41034" name="Freeform 74"/>
              <p:cNvSpPr>
                <a:spLocks/>
              </p:cNvSpPr>
              <p:nvPr/>
            </p:nvSpPr>
            <p:spPr bwMode="auto">
              <a:xfrm>
                <a:off x="4415" y="2497"/>
                <a:ext cx="117" cy="80"/>
              </a:xfrm>
              <a:custGeom>
                <a:avLst/>
                <a:gdLst>
                  <a:gd name="T0" fmla="*/ 17 w 124"/>
                  <a:gd name="T1" fmla="*/ 84 h 85"/>
                  <a:gd name="T2" fmla="*/ 0 w 124"/>
                  <a:gd name="T3" fmla="*/ 41 h 85"/>
                  <a:gd name="T4" fmla="*/ 104 w 124"/>
                  <a:gd name="T5" fmla="*/ 0 h 85"/>
                  <a:gd name="T6" fmla="*/ 123 w 124"/>
                  <a:gd name="T7" fmla="*/ 36 h 85"/>
                  <a:gd name="T8" fmla="*/ 17 w 124"/>
                  <a:gd name="T9" fmla="*/ 84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4" h="85">
                    <a:moveTo>
                      <a:pt x="17" y="84"/>
                    </a:moveTo>
                    <a:lnTo>
                      <a:pt x="0" y="41"/>
                    </a:lnTo>
                    <a:lnTo>
                      <a:pt x="104" y="0"/>
                    </a:lnTo>
                    <a:lnTo>
                      <a:pt x="123" y="36"/>
                    </a:lnTo>
                    <a:lnTo>
                      <a:pt x="17" y="84"/>
                    </a:lnTo>
                  </a:path>
                </a:pathLst>
              </a:custGeom>
              <a:solidFill>
                <a:srgbClr val="FFFFBF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0476" tIns="44444" rIns="90476" bIns="44444">
                <a:spAutoFit/>
              </a:bodyPr>
              <a:lstStyle/>
              <a:p>
                <a:endParaRPr lang="en-ZA"/>
              </a:p>
            </p:txBody>
          </p:sp>
          <p:grpSp>
            <p:nvGrpSpPr>
              <p:cNvPr id="41035" name="Group 75"/>
              <p:cNvGrpSpPr>
                <a:grpSpLocks/>
              </p:cNvGrpSpPr>
              <p:nvPr/>
            </p:nvGrpSpPr>
            <p:grpSpPr bwMode="auto">
              <a:xfrm>
                <a:off x="3058" y="1914"/>
                <a:ext cx="817" cy="1122"/>
                <a:chOff x="2976" y="1867"/>
                <a:chExt cx="866" cy="1199"/>
              </a:xfrm>
            </p:grpSpPr>
            <p:grpSp>
              <p:nvGrpSpPr>
                <p:cNvPr id="41036" name="Group 76"/>
                <p:cNvGrpSpPr>
                  <a:grpSpLocks/>
                </p:cNvGrpSpPr>
                <p:nvPr/>
              </p:nvGrpSpPr>
              <p:grpSpPr bwMode="auto">
                <a:xfrm>
                  <a:off x="3357" y="1943"/>
                  <a:ext cx="485" cy="598"/>
                  <a:chOff x="3357" y="1943"/>
                  <a:chExt cx="485" cy="598"/>
                </a:xfrm>
              </p:grpSpPr>
              <p:sp>
                <p:nvSpPr>
                  <p:cNvPr id="41037" name="Freeform 77"/>
                  <p:cNvSpPr>
                    <a:spLocks/>
                  </p:cNvSpPr>
                  <p:nvPr/>
                </p:nvSpPr>
                <p:spPr bwMode="auto">
                  <a:xfrm>
                    <a:off x="3402" y="2376"/>
                    <a:ext cx="106" cy="165"/>
                  </a:xfrm>
                  <a:custGeom>
                    <a:avLst/>
                    <a:gdLst>
                      <a:gd name="T0" fmla="*/ 40 w 106"/>
                      <a:gd name="T1" fmla="*/ 0 h 165"/>
                      <a:gd name="T2" fmla="*/ 35 w 106"/>
                      <a:gd name="T3" fmla="*/ 58 h 165"/>
                      <a:gd name="T4" fmla="*/ 17 w 106"/>
                      <a:gd name="T5" fmla="*/ 111 h 165"/>
                      <a:gd name="T6" fmla="*/ 0 w 106"/>
                      <a:gd name="T7" fmla="*/ 138 h 165"/>
                      <a:gd name="T8" fmla="*/ 53 w 106"/>
                      <a:gd name="T9" fmla="*/ 164 h 165"/>
                      <a:gd name="T10" fmla="*/ 83 w 106"/>
                      <a:gd name="T11" fmla="*/ 102 h 165"/>
                      <a:gd name="T12" fmla="*/ 92 w 106"/>
                      <a:gd name="T13" fmla="*/ 62 h 165"/>
                      <a:gd name="T14" fmla="*/ 105 w 106"/>
                      <a:gd name="T15" fmla="*/ 9 h 165"/>
                      <a:gd name="T16" fmla="*/ 40 w 106"/>
                      <a:gd name="T17" fmla="*/ 0 h 16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06" h="165">
                        <a:moveTo>
                          <a:pt x="40" y="0"/>
                        </a:moveTo>
                        <a:lnTo>
                          <a:pt x="35" y="58"/>
                        </a:lnTo>
                        <a:lnTo>
                          <a:pt x="17" y="111"/>
                        </a:lnTo>
                        <a:lnTo>
                          <a:pt x="0" y="138"/>
                        </a:lnTo>
                        <a:lnTo>
                          <a:pt x="53" y="164"/>
                        </a:lnTo>
                        <a:lnTo>
                          <a:pt x="83" y="102"/>
                        </a:lnTo>
                        <a:lnTo>
                          <a:pt x="92" y="62"/>
                        </a:lnTo>
                        <a:lnTo>
                          <a:pt x="105" y="9"/>
                        </a:lnTo>
                        <a:lnTo>
                          <a:pt x="40" y="0"/>
                        </a:lnTo>
                      </a:path>
                    </a:pathLst>
                  </a:custGeom>
                  <a:solidFill>
                    <a:srgbClr val="FF9F9F"/>
                  </a:solidFill>
                  <a:ln w="12700" cap="rnd" cmpd="sng">
                    <a:solidFill>
                      <a:srgbClr val="00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lIns="90476" tIns="44444" rIns="90476" bIns="44444">
                    <a:spAutoFit/>
                  </a:bodyPr>
                  <a:lstStyle/>
                  <a:p>
                    <a:endParaRPr lang="en-ZA"/>
                  </a:p>
                </p:txBody>
              </p:sp>
              <p:grpSp>
                <p:nvGrpSpPr>
                  <p:cNvPr id="41038" name="Group 78"/>
                  <p:cNvGrpSpPr>
                    <a:grpSpLocks/>
                  </p:cNvGrpSpPr>
                  <p:nvPr/>
                </p:nvGrpSpPr>
                <p:grpSpPr bwMode="auto">
                  <a:xfrm>
                    <a:off x="3357" y="1943"/>
                    <a:ext cx="485" cy="563"/>
                    <a:chOff x="3357" y="1943"/>
                    <a:chExt cx="485" cy="563"/>
                  </a:xfrm>
                </p:grpSpPr>
                <p:grpSp>
                  <p:nvGrpSpPr>
                    <p:cNvPr id="41039" name="Group 79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574" y="2313"/>
                      <a:ext cx="65" cy="80"/>
                      <a:chOff x="3574" y="2313"/>
                      <a:chExt cx="65" cy="80"/>
                    </a:xfrm>
                  </p:grpSpPr>
                  <p:sp>
                    <p:nvSpPr>
                      <p:cNvPr id="41040" name="Freeform 80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3574" y="2313"/>
                        <a:ext cx="65" cy="36"/>
                      </a:xfrm>
                      <a:custGeom>
                        <a:avLst/>
                        <a:gdLst>
                          <a:gd name="T0" fmla="*/ 64 w 65"/>
                          <a:gd name="T1" fmla="*/ 4 h 36"/>
                          <a:gd name="T2" fmla="*/ 61 w 65"/>
                          <a:gd name="T3" fmla="*/ 35 h 36"/>
                          <a:gd name="T4" fmla="*/ 0 w 65"/>
                          <a:gd name="T5" fmla="*/ 27 h 36"/>
                          <a:gd name="T6" fmla="*/ 11 w 65"/>
                          <a:gd name="T7" fmla="*/ 0 h 36"/>
                          <a:gd name="T8" fmla="*/ 64 w 65"/>
                          <a:gd name="T9" fmla="*/ 4 h 36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</a:cxnLst>
                        <a:rect l="0" t="0" r="r" b="b"/>
                        <a:pathLst>
                          <a:path w="65" h="36">
                            <a:moveTo>
                              <a:pt x="64" y="4"/>
                            </a:moveTo>
                            <a:lnTo>
                              <a:pt x="61" y="35"/>
                            </a:lnTo>
                            <a:lnTo>
                              <a:pt x="0" y="27"/>
                            </a:lnTo>
                            <a:lnTo>
                              <a:pt x="11" y="0"/>
                            </a:lnTo>
                            <a:lnTo>
                              <a:pt x="64" y="4"/>
                            </a:lnTo>
                          </a:path>
                        </a:pathLst>
                      </a:custGeom>
                      <a:solidFill>
                        <a:srgbClr val="FFFFFF"/>
                      </a:solidFill>
                      <a:ln w="12700" cap="rnd" cmpd="sng">
                        <a:solidFill>
                          <a:srgbClr val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lIns="90476" tIns="44444" rIns="90476" bIns="44444">
                        <a:spAutoFit/>
                      </a:bodyPr>
                      <a:lstStyle/>
                      <a:p>
                        <a:endParaRPr lang="en-ZA"/>
                      </a:p>
                    </p:txBody>
                  </p:sp>
                  <p:sp>
                    <p:nvSpPr>
                      <p:cNvPr id="41041" name="Freeform 81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3574" y="2345"/>
                        <a:ext cx="46" cy="48"/>
                      </a:xfrm>
                      <a:custGeom>
                        <a:avLst/>
                        <a:gdLst>
                          <a:gd name="T0" fmla="*/ 45 w 46"/>
                          <a:gd name="T1" fmla="*/ 2 h 48"/>
                          <a:gd name="T2" fmla="*/ 42 w 46"/>
                          <a:gd name="T3" fmla="*/ 16 h 48"/>
                          <a:gd name="T4" fmla="*/ 42 w 46"/>
                          <a:gd name="T5" fmla="*/ 23 h 48"/>
                          <a:gd name="T6" fmla="*/ 42 w 46"/>
                          <a:gd name="T7" fmla="*/ 30 h 48"/>
                          <a:gd name="T8" fmla="*/ 45 w 46"/>
                          <a:gd name="T9" fmla="*/ 47 h 48"/>
                          <a:gd name="T10" fmla="*/ 2 w 46"/>
                          <a:gd name="T11" fmla="*/ 26 h 48"/>
                          <a:gd name="T12" fmla="*/ 0 w 46"/>
                          <a:gd name="T13" fmla="*/ 0 h 48"/>
                          <a:gd name="T14" fmla="*/ 45 w 46"/>
                          <a:gd name="T15" fmla="*/ 2 h 48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</a:cxnLst>
                        <a:rect l="0" t="0" r="r" b="b"/>
                        <a:pathLst>
                          <a:path w="46" h="48">
                            <a:moveTo>
                              <a:pt x="45" y="2"/>
                            </a:moveTo>
                            <a:lnTo>
                              <a:pt x="42" y="16"/>
                            </a:lnTo>
                            <a:lnTo>
                              <a:pt x="42" y="23"/>
                            </a:lnTo>
                            <a:lnTo>
                              <a:pt x="42" y="30"/>
                            </a:lnTo>
                            <a:lnTo>
                              <a:pt x="45" y="47"/>
                            </a:lnTo>
                            <a:lnTo>
                              <a:pt x="2" y="26"/>
                            </a:lnTo>
                            <a:lnTo>
                              <a:pt x="0" y="0"/>
                            </a:lnTo>
                            <a:lnTo>
                              <a:pt x="45" y="2"/>
                            </a:lnTo>
                          </a:path>
                        </a:pathLst>
                      </a:custGeom>
                      <a:solidFill>
                        <a:srgbClr val="3F1F00"/>
                      </a:solidFill>
                      <a:ln w="12700" cap="rnd" cmpd="sng">
                        <a:solidFill>
                          <a:srgbClr val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lIns="90476" tIns="44444" rIns="90476" bIns="44444">
                        <a:spAutoFit/>
                      </a:bodyPr>
                      <a:lstStyle/>
                      <a:p>
                        <a:endParaRPr lang="en-ZA"/>
                      </a:p>
                    </p:txBody>
                  </p:sp>
                </p:grpSp>
                <p:grpSp>
                  <p:nvGrpSpPr>
                    <p:cNvPr id="41042" name="Group 82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357" y="1943"/>
                      <a:ext cx="485" cy="563"/>
                      <a:chOff x="3357" y="1943"/>
                      <a:chExt cx="485" cy="563"/>
                    </a:xfrm>
                  </p:grpSpPr>
                  <p:sp>
                    <p:nvSpPr>
                      <p:cNvPr id="41043" name="Freeform 83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3357" y="1943"/>
                        <a:ext cx="485" cy="563"/>
                      </a:xfrm>
                      <a:custGeom>
                        <a:avLst/>
                        <a:gdLst>
                          <a:gd name="T0" fmla="*/ 331 w 485"/>
                          <a:gd name="T1" fmla="*/ 46 h 563"/>
                          <a:gd name="T2" fmla="*/ 367 w 485"/>
                          <a:gd name="T3" fmla="*/ 76 h 563"/>
                          <a:gd name="T4" fmla="*/ 400 w 485"/>
                          <a:gd name="T5" fmla="*/ 123 h 563"/>
                          <a:gd name="T6" fmla="*/ 403 w 485"/>
                          <a:gd name="T7" fmla="*/ 174 h 563"/>
                          <a:gd name="T8" fmla="*/ 401 w 485"/>
                          <a:gd name="T9" fmla="*/ 204 h 563"/>
                          <a:gd name="T10" fmla="*/ 431 w 485"/>
                          <a:gd name="T11" fmla="*/ 245 h 563"/>
                          <a:gd name="T12" fmla="*/ 462 w 485"/>
                          <a:gd name="T13" fmla="*/ 293 h 563"/>
                          <a:gd name="T14" fmla="*/ 481 w 485"/>
                          <a:gd name="T15" fmla="*/ 333 h 563"/>
                          <a:gd name="T16" fmla="*/ 479 w 485"/>
                          <a:gd name="T17" fmla="*/ 373 h 563"/>
                          <a:gd name="T18" fmla="*/ 468 w 485"/>
                          <a:gd name="T19" fmla="*/ 393 h 563"/>
                          <a:gd name="T20" fmla="*/ 440 w 485"/>
                          <a:gd name="T21" fmla="*/ 400 h 563"/>
                          <a:gd name="T22" fmla="*/ 392 w 485"/>
                          <a:gd name="T23" fmla="*/ 375 h 563"/>
                          <a:gd name="T24" fmla="*/ 367 w 485"/>
                          <a:gd name="T25" fmla="*/ 336 h 563"/>
                          <a:gd name="T26" fmla="*/ 348 w 485"/>
                          <a:gd name="T27" fmla="*/ 401 h 563"/>
                          <a:gd name="T28" fmla="*/ 309 w 485"/>
                          <a:gd name="T29" fmla="*/ 375 h 563"/>
                          <a:gd name="T30" fmla="*/ 251 w 485"/>
                          <a:gd name="T31" fmla="*/ 376 h 563"/>
                          <a:gd name="T32" fmla="*/ 222 w 485"/>
                          <a:gd name="T33" fmla="*/ 400 h 563"/>
                          <a:gd name="T34" fmla="*/ 228 w 485"/>
                          <a:gd name="T35" fmla="*/ 421 h 563"/>
                          <a:gd name="T36" fmla="*/ 281 w 485"/>
                          <a:gd name="T37" fmla="*/ 441 h 563"/>
                          <a:gd name="T38" fmla="*/ 328 w 485"/>
                          <a:gd name="T39" fmla="*/ 448 h 563"/>
                          <a:gd name="T40" fmla="*/ 325 w 485"/>
                          <a:gd name="T41" fmla="*/ 499 h 563"/>
                          <a:gd name="T42" fmla="*/ 315 w 485"/>
                          <a:gd name="T43" fmla="*/ 546 h 563"/>
                          <a:gd name="T44" fmla="*/ 297 w 485"/>
                          <a:gd name="T45" fmla="*/ 562 h 563"/>
                          <a:gd name="T46" fmla="*/ 259 w 485"/>
                          <a:gd name="T47" fmla="*/ 549 h 563"/>
                          <a:gd name="T48" fmla="*/ 152 w 485"/>
                          <a:gd name="T49" fmla="*/ 481 h 563"/>
                          <a:gd name="T50" fmla="*/ 101 w 485"/>
                          <a:gd name="T51" fmla="*/ 441 h 563"/>
                          <a:gd name="T52" fmla="*/ 95 w 485"/>
                          <a:gd name="T53" fmla="*/ 421 h 563"/>
                          <a:gd name="T54" fmla="*/ 61 w 485"/>
                          <a:gd name="T55" fmla="*/ 423 h 563"/>
                          <a:gd name="T56" fmla="*/ 39 w 485"/>
                          <a:gd name="T57" fmla="*/ 404 h 563"/>
                          <a:gd name="T58" fmla="*/ 33 w 485"/>
                          <a:gd name="T59" fmla="*/ 354 h 563"/>
                          <a:gd name="T60" fmla="*/ 17 w 485"/>
                          <a:gd name="T61" fmla="*/ 302 h 563"/>
                          <a:gd name="T62" fmla="*/ 0 w 485"/>
                          <a:gd name="T63" fmla="*/ 209 h 563"/>
                          <a:gd name="T64" fmla="*/ 23 w 485"/>
                          <a:gd name="T65" fmla="*/ 99 h 563"/>
                          <a:gd name="T66" fmla="*/ 59 w 485"/>
                          <a:gd name="T67" fmla="*/ 48 h 563"/>
                          <a:gd name="T68" fmla="*/ 119 w 485"/>
                          <a:gd name="T69" fmla="*/ 11 h 563"/>
                          <a:gd name="T70" fmla="*/ 184 w 485"/>
                          <a:gd name="T71" fmla="*/ 0 h 563"/>
                          <a:gd name="T72" fmla="*/ 239 w 485"/>
                          <a:gd name="T73" fmla="*/ 6 h 563"/>
                          <a:gd name="T74" fmla="*/ 294 w 485"/>
                          <a:gd name="T75" fmla="*/ 26 h 563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  <a:cxn ang="0">
                            <a:pos x="T48" y="T49"/>
                          </a:cxn>
                          <a:cxn ang="0">
                            <a:pos x="T50" y="T51"/>
                          </a:cxn>
                          <a:cxn ang="0">
                            <a:pos x="T52" y="T53"/>
                          </a:cxn>
                          <a:cxn ang="0">
                            <a:pos x="T54" y="T55"/>
                          </a:cxn>
                          <a:cxn ang="0">
                            <a:pos x="T56" y="T57"/>
                          </a:cxn>
                          <a:cxn ang="0">
                            <a:pos x="T58" y="T59"/>
                          </a:cxn>
                          <a:cxn ang="0">
                            <a:pos x="T60" y="T61"/>
                          </a:cxn>
                          <a:cxn ang="0">
                            <a:pos x="T62" y="T63"/>
                          </a:cxn>
                          <a:cxn ang="0">
                            <a:pos x="T64" y="T65"/>
                          </a:cxn>
                          <a:cxn ang="0">
                            <a:pos x="T66" y="T67"/>
                          </a:cxn>
                          <a:cxn ang="0">
                            <a:pos x="T68" y="T69"/>
                          </a:cxn>
                          <a:cxn ang="0">
                            <a:pos x="T70" y="T71"/>
                          </a:cxn>
                          <a:cxn ang="0">
                            <a:pos x="T72" y="T73"/>
                          </a:cxn>
                          <a:cxn ang="0">
                            <a:pos x="T74" y="T75"/>
                          </a:cxn>
                        </a:cxnLst>
                        <a:rect l="0" t="0" r="r" b="b"/>
                        <a:pathLst>
                          <a:path w="485" h="563">
                            <a:moveTo>
                              <a:pt x="294" y="26"/>
                            </a:moveTo>
                            <a:lnTo>
                              <a:pt x="331" y="46"/>
                            </a:lnTo>
                            <a:lnTo>
                              <a:pt x="351" y="62"/>
                            </a:lnTo>
                            <a:lnTo>
                              <a:pt x="367" y="76"/>
                            </a:lnTo>
                            <a:lnTo>
                              <a:pt x="388" y="101"/>
                            </a:lnTo>
                            <a:lnTo>
                              <a:pt x="400" y="123"/>
                            </a:lnTo>
                            <a:lnTo>
                              <a:pt x="404" y="143"/>
                            </a:lnTo>
                            <a:lnTo>
                              <a:pt x="403" y="174"/>
                            </a:lnTo>
                            <a:lnTo>
                              <a:pt x="398" y="190"/>
                            </a:lnTo>
                            <a:lnTo>
                              <a:pt x="401" y="204"/>
                            </a:lnTo>
                            <a:lnTo>
                              <a:pt x="412" y="221"/>
                            </a:lnTo>
                            <a:lnTo>
                              <a:pt x="431" y="245"/>
                            </a:lnTo>
                            <a:lnTo>
                              <a:pt x="448" y="268"/>
                            </a:lnTo>
                            <a:lnTo>
                              <a:pt x="462" y="293"/>
                            </a:lnTo>
                            <a:lnTo>
                              <a:pt x="476" y="316"/>
                            </a:lnTo>
                            <a:lnTo>
                              <a:pt x="481" y="333"/>
                            </a:lnTo>
                            <a:lnTo>
                              <a:pt x="484" y="350"/>
                            </a:lnTo>
                            <a:lnTo>
                              <a:pt x="479" y="373"/>
                            </a:lnTo>
                            <a:lnTo>
                              <a:pt x="474" y="385"/>
                            </a:lnTo>
                            <a:lnTo>
                              <a:pt x="468" y="393"/>
                            </a:lnTo>
                            <a:lnTo>
                              <a:pt x="456" y="401"/>
                            </a:lnTo>
                            <a:lnTo>
                              <a:pt x="440" y="400"/>
                            </a:lnTo>
                            <a:lnTo>
                              <a:pt x="418" y="390"/>
                            </a:lnTo>
                            <a:lnTo>
                              <a:pt x="392" y="375"/>
                            </a:lnTo>
                            <a:lnTo>
                              <a:pt x="365" y="360"/>
                            </a:lnTo>
                            <a:lnTo>
                              <a:pt x="367" y="336"/>
                            </a:lnTo>
                            <a:lnTo>
                              <a:pt x="362" y="396"/>
                            </a:lnTo>
                            <a:lnTo>
                              <a:pt x="348" y="401"/>
                            </a:lnTo>
                            <a:lnTo>
                              <a:pt x="335" y="388"/>
                            </a:lnTo>
                            <a:lnTo>
                              <a:pt x="309" y="375"/>
                            </a:lnTo>
                            <a:lnTo>
                              <a:pt x="284" y="371"/>
                            </a:lnTo>
                            <a:lnTo>
                              <a:pt x="251" y="376"/>
                            </a:lnTo>
                            <a:lnTo>
                              <a:pt x="231" y="385"/>
                            </a:lnTo>
                            <a:lnTo>
                              <a:pt x="222" y="400"/>
                            </a:lnTo>
                            <a:lnTo>
                              <a:pt x="222" y="413"/>
                            </a:lnTo>
                            <a:lnTo>
                              <a:pt x="228" y="421"/>
                            </a:lnTo>
                            <a:lnTo>
                              <a:pt x="254" y="434"/>
                            </a:lnTo>
                            <a:lnTo>
                              <a:pt x="281" y="441"/>
                            </a:lnTo>
                            <a:lnTo>
                              <a:pt x="307" y="448"/>
                            </a:lnTo>
                            <a:lnTo>
                              <a:pt x="328" y="448"/>
                            </a:lnTo>
                            <a:lnTo>
                              <a:pt x="332" y="443"/>
                            </a:lnTo>
                            <a:lnTo>
                              <a:pt x="325" y="499"/>
                            </a:lnTo>
                            <a:lnTo>
                              <a:pt x="318" y="529"/>
                            </a:lnTo>
                            <a:lnTo>
                              <a:pt x="315" y="546"/>
                            </a:lnTo>
                            <a:lnTo>
                              <a:pt x="311" y="554"/>
                            </a:lnTo>
                            <a:lnTo>
                              <a:pt x="297" y="562"/>
                            </a:lnTo>
                            <a:lnTo>
                              <a:pt x="282" y="560"/>
                            </a:lnTo>
                            <a:lnTo>
                              <a:pt x="259" y="549"/>
                            </a:lnTo>
                            <a:lnTo>
                              <a:pt x="205" y="515"/>
                            </a:lnTo>
                            <a:lnTo>
                              <a:pt x="152" y="481"/>
                            </a:lnTo>
                            <a:lnTo>
                              <a:pt x="110" y="453"/>
                            </a:lnTo>
                            <a:lnTo>
                              <a:pt x="101" y="441"/>
                            </a:lnTo>
                            <a:lnTo>
                              <a:pt x="96" y="428"/>
                            </a:lnTo>
                            <a:lnTo>
                              <a:pt x="95" y="421"/>
                            </a:lnTo>
                            <a:lnTo>
                              <a:pt x="78" y="423"/>
                            </a:lnTo>
                            <a:lnTo>
                              <a:pt x="61" y="423"/>
                            </a:lnTo>
                            <a:lnTo>
                              <a:pt x="50" y="420"/>
                            </a:lnTo>
                            <a:lnTo>
                              <a:pt x="39" y="404"/>
                            </a:lnTo>
                            <a:lnTo>
                              <a:pt x="31" y="385"/>
                            </a:lnTo>
                            <a:lnTo>
                              <a:pt x="33" y="354"/>
                            </a:lnTo>
                            <a:lnTo>
                              <a:pt x="30" y="333"/>
                            </a:lnTo>
                            <a:lnTo>
                              <a:pt x="17" y="302"/>
                            </a:lnTo>
                            <a:lnTo>
                              <a:pt x="3" y="270"/>
                            </a:lnTo>
                            <a:lnTo>
                              <a:pt x="0" y="209"/>
                            </a:lnTo>
                            <a:lnTo>
                              <a:pt x="5" y="152"/>
                            </a:lnTo>
                            <a:lnTo>
                              <a:pt x="23" y="99"/>
                            </a:lnTo>
                            <a:lnTo>
                              <a:pt x="40" y="71"/>
                            </a:lnTo>
                            <a:lnTo>
                              <a:pt x="59" y="48"/>
                            </a:lnTo>
                            <a:lnTo>
                              <a:pt x="83" y="26"/>
                            </a:lnTo>
                            <a:lnTo>
                              <a:pt x="119" y="11"/>
                            </a:lnTo>
                            <a:lnTo>
                              <a:pt x="148" y="3"/>
                            </a:lnTo>
                            <a:lnTo>
                              <a:pt x="184" y="0"/>
                            </a:lnTo>
                            <a:lnTo>
                              <a:pt x="216" y="3"/>
                            </a:lnTo>
                            <a:lnTo>
                              <a:pt x="239" y="6"/>
                            </a:lnTo>
                            <a:lnTo>
                              <a:pt x="264" y="15"/>
                            </a:lnTo>
                            <a:lnTo>
                              <a:pt x="294" y="26"/>
                            </a:lnTo>
                          </a:path>
                        </a:pathLst>
                      </a:custGeom>
                      <a:solidFill>
                        <a:srgbClr val="FF9F9F"/>
                      </a:solidFill>
                      <a:ln w="12700" cap="rnd" cmpd="sng">
                        <a:solidFill>
                          <a:srgbClr val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lIns="90476" tIns="44444" rIns="90476" bIns="44444">
                        <a:spAutoFit/>
                      </a:bodyPr>
                      <a:lstStyle/>
                      <a:p>
                        <a:endParaRPr lang="en-ZA"/>
                      </a:p>
                    </p:txBody>
                  </p:sp>
                  <p:sp>
                    <p:nvSpPr>
                      <p:cNvPr id="41044" name="Freeform 84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3576" y="2045"/>
                        <a:ext cx="116" cy="75"/>
                      </a:xfrm>
                      <a:custGeom>
                        <a:avLst/>
                        <a:gdLst>
                          <a:gd name="T0" fmla="*/ 3 w 116"/>
                          <a:gd name="T1" fmla="*/ 47 h 75"/>
                          <a:gd name="T2" fmla="*/ 28 w 116"/>
                          <a:gd name="T3" fmla="*/ 27 h 75"/>
                          <a:gd name="T4" fmla="*/ 56 w 116"/>
                          <a:gd name="T5" fmla="*/ 10 h 75"/>
                          <a:gd name="T6" fmla="*/ 83 w 116"/>
                          <a:gd name="T7" fmla="*/ 2 h 75"/>
                          <a:gd name="T8" fmla="*/ 96 w 116"/>
                          <a:gd name="T9" fmla="*/ 0 h 75"/>
                          <a:gd name="T10" fmla="*/ 106 w 116"/>
                          <a:gd name="T11" fmla="*/ 0 h 75"/>
                          <a:gd name="T12" fmla="*/ 113 w 116"/>
                          <a:gd name="T13" fmla="*/ 5 h 75"/>
                          <a:gd name="T14" fmla="*/ 115 w 116"/>
                          <a:gd name="T15" fmla="*/ 13 h 75"/>
                          <a:gd name="T16" fmla="*/ 113 w 116"/>
                          <a:gd name="T17" fmla="*/ 21 h 75"/>
                          <a:gd name="T18" fmla="*/ 103 w 116"/>
                          <a:gd name="T19" fmla="*/ 25 h 75"/>
                          <a:gd name="T20" fmla="*/ 87 w 116"/>
                          <a:gd name="T21" fmla="*/ 30 h 75"/>
                          <a:gd name="T22" fmla="*/ 63 w 116"/>
                          <a:gd name="T23" fmla="*/ 40 h 75"/>
                          <a:gd name="T24" fmla="*/ 43 w 116"/>
                          <a:gd name="T25" fmla="*/ 52 h 75"/>
                          <a:gd name="T26" fmla="*/ 28 w 116"/>
                          <a:gd name="T27" fmla="*/ 61 h 75"/>
                          <a:gd name="T28" fmla="*/ 17 w 116"/>
                          <a:gd name="T29" fmla="*/ 72 h 75"/>
                          <a:gd name="T30" fmla="*/ 6 w 116"/>
                          <a:gd name="T31" fmla="*/ 74 h 75"/>
                          <a:gd name="T32" fmla="*/ 0 w 116"/>
                          <a:gd name="T33" fmla="*/ 61 h 75"/>
                          <a:gd name="T34" fmla="*/ 3 w 116"/>
                          <a:gd name="T35" fmla="*/ 47 h 75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</a:cxnLst>
                        <a:rect l="0" t="0" r="r" b="b"/>
                        <a:pathLst>
                          <a:path w="116" h="75">
                            <a:moveTo>
                              <a:pt x="3" y="47"/>
                            </a:moveTo>
                            <a:lnTo>
                              <a:pt x="28" y="27"/>
                            </a:lnTo>
                            <a:lnTo>
                              <a:pt x="56" y="10"/>
                            </a:lnTo>
                            <a:lnTo>
                              <a:pt x="83" y="2"/>
                            </a:lnTo>
                            <a:lnTo>
                              <a:pt x="96" y="0"/>
                            </a:lnTo>
                            <a:lnTo>
                              <a:pt x="106" y="0"/>
                            </a:lnTo>
                            <a:lnTo>
                              <a:pt x="113" y="5"/>
                            </a:lnTo>
                            <a:lnTo>
                              <a:pt x="115" y="13"/>
                            </a:lnTo>
                            <a:lnTo>
                              <a:pt x="113" y="21"/>
                            </a:lnTo>
                            <a:lnTo>
                              <a:pt x="103" y="25"/>
                            </a:lnTo>
                            <a:lnTo>
                              <a:pt x="87" y="30"/>
                            </a:lnTo>
                            <a:lnTo>
                              <a:pt x="63" y="40"/>
                            </a:lnTo>
                            <a:lnTo>
                              <a:pt x="43" y="52"/>
                            </a:lnTo>
                            <a:lnTo>
                              <a:pt x="28" y="61"/>
                            </a:lnTo>
                            <a:lnTo>
                              <a:pt x="17" y="72"/>
                            </a:lnTo>
                            <a:lnTo>
                              <a:pt x="6" y="74"/>
                            </a:lnTo>
                            <a:lnTo>
                              <a:pt x="0" y="61"/>
                            </a:lnTo>
                            <a:lnTo>
                              <a:pt x="3" y="47"/>
                            </a:lnTo>
                          </a:path>
                        </a:pathLst>
                      </a:custGeom>
                      <a:solidFill>
                        <a:srgbClr val="3F1F00"/>
                      </a:solidFill>
                      <a:ln w="12700" cap="rnd" cmpd="sng">
                        <a:solidFill>
                          <a:srgbClr val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lIns="90476" tIns="44444" rIns="90476" bIns="44444">
                        <a:spAutoFit/>
                      </a:bodyPr>
                      <a:lstStyle/>
                      <a:p>
                        <a:endParaRPr lang="en-ZA"/>
                      </a:p>
                    </p:txBody>
                  </p:sp>
                  <p:sp>
                    <p:nvSpPr>
                      <p:cNvPr id="41045" name="Freeform 85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3428" y="2205"/>
                        <a:ext cx="135" cy="152"/>
                      </a:xfrm>
                      <a:custGeom>
                        <a:avLst/>
                        <a:gdLst>
                          <a:gd name="T0" fmla="*/ 120 w 135"/>
                          <a:gd name="T1" fmla="*/ 0 h 152"/>
                          <a:gd name="T2" fmla="*/ 127 w 135"/>
                          <a:gd name="T3" fmla="*/ 29 h 152"/>
                          <a:gd name="T4" fmla="*/ 132 w 135"/>
                          <a:gd name="T5" fmla="*/ 53 h 152"/>
                          <a:gd name="T6" fmla="*/ 134 w 135"/>
                          <a:gd name="T7" fmla="*/ 83 h 152"/>
                          <a:gd name="T8" fmla="*/ 127 w 135"/>
                          <a:gd name="T9" fmla="*/ 109 h 152"/>
                          <a:gd name="T10" fmla="*/ 102 w 135"/>
                          <a:gd name="T11" fmla="*/ 91 h 152"/>
                          <a:gd name="T12" fmla="*/ 101 w 135"/>
                          <a:gd name="T13" fmla="*/ 133 h 152"/>
                          <a:gd name="T14" fmla="*/ 74 w 135"/>
                          <a:gd name="T15" fmla="*/ 117 h 152"/>
                          <a:gd name="T16" fmla="*/ 65 w 135"/>
                          <a:gd name="T17" fmla="*/ 151 h 152"/>
                          <a:gd name="T18" fmla="*/ 43 w 135"/>
                          <a:gd name="T19" fmla="*/ 144 h 152"/>
                          <a:gd name="T20" fmla="*/ 29 w 135"/>
                          <a:gd name="T21" fmla="*/ 131 h 152"/>
                          <a:gd name="T22" fmla="*/ 15 w 135"/>
                          <a:gd name="T23" fmla="*/ 111 h 152"/>
                          <a:gd name="T24" fmla="*/ 0 w 135"/>
                          <a:gd name="T25" fmla="*/ 81 h 152"/>
                          <a:gd name="T26" fmla="*/ 120 w 135"/>
                          <a:gd name="T27" fmla="*/ 0 h 152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</a:cxnLst>
                        <a:rect l="0" t="0" r="r" b="b"/>
                        <a:pathLst>
                          <a:path w="135" h="152">
                            <a:moveTo>
                              <a:pt x="120" y="0"/>
                            </a:moveTo>
                            <a:lnTo>
                              <a:pt x="127" y="29"/>
                            </a:lnTo>
                            <a:lnTo>
                              <a:pt x="132" y="53"/>
                            </a:lnTo>
                            <a:lnTo>
                              <a:pt x="134" y="83"/>
                            </a:lnTo>
                            <a:lnTo>
                              <a:pt x="127" y="109"/>
                            </a:lnTo>
                            <a:lnTo>
                              <a:pt x="102" y="91"/>
                            </a:lnTo>
                            <a:lnTo>
                              <a:pt x="101" y="133"/>
                            </a:lnTo>
                            <a:lnTo>
                              <a:pt x="74" y="117"/>
                            </a:lnTo>
                            <a:lnTo>
                              <a:pt x="65" y="151"/>
                            </a:lnTo>
                            <a:lnTo>
                              <a:pt x="43" y="144"/>
                            </a:lnTo>
                            <a:lnTo>
                              <a:pt x="29" y="131"/>
                            </a:lnTo>
                            <a:lnTo>
                              <a:pt x="15" y="111"/>
                            </a:lnTo>
                            <a:lnTo>
                              <a:pt x="0" y="81"/>
                            </a:lnTo>
                            <a:lnTo>
                              <a:pt x="120" y="0"/>
                            </a:lnTo>
                          </a:path>
                        </a:pathLst>
                      </a:custGeom>
                      <a:solidFill>
                        <a:srgbClr val="3F1F00"/>
                      </a:solidFill>
                      <a:ln w="12700" cap="rnd" cmpd="sng">
                        <a:solidFill>
                          <a:srgbClr val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lIns="90476" tIns="44444" rIns="90476" bIns="44444">
                        <a:spAutoFit/>
                      </a:bodyPr>
                      <a:lstStyle/>
                      <a:p>
                        <a:endParaRPr lang="en-ZA"/>
                      </a:p>
                    </p:txBody>
                  </p:sp>
                </p:grpSp>
                <p:sp>
                  <p:nvSpPr>
                    <p:cNvPr id="41046" name="Arc 86"/>
                    <p:cNvSpPr>
                      <a:spLocks/>
                    </p:cNvSpPr>
                    <p:nvPr/>
                  </p:nvSpPr>
                  <p:spPr bwMode="auto">
                    <a:xfrm>
                      <a:off x="3383" y="2320"/>
                      <a:ext cx="53" cy="94"/>
                    </a:xfrm>
                    <a:custGeom>
                      <a:avLst/>
                      <a:gdLst>
                        <a:gd name="G0" fmla="+- 21600 0 0"/>
                        <a:gd name="G1" fmla="+- 21585 0 0"/>
                        <a:gd name="G2" fmla="+- 21600 0 0"/>
                        <a:gd name="T0" fmla="*/ 43151 w 43200"/>
                        <a:gd name="T1" fmla="*/ 20127 h 43185"/>
                        <a:gd name="T2" fmla="*/ 20785 w 43200"/>
                        <a:gd name="T3" fmla="*/ 0 h 43185"/>
                        <a:gd name="T4" fmla="*/ 21600 w 43200"/>
                        <a:gd name="T5" fmla="*/ 21585 h 4318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43200" h="43185" fill="none" extrusionOk="0">
                          <a:moveTo>
                            <a:pt x="43150" y="20127"/>
                          </a:moveTo>
                          <a:cubicBezTo>
                            <a:pt x="43183" y="20612"/>
                            <a:pt x="43200" y="21098"/>
                            <a:pt x="43200" y="21585"/>
                          </a:cubicBezTo>
                          <a:cubicBezTo>
                            <a:pt x="43200" y="33514"/>
                            <a:pt x="33529" y="43185"/>
                            <a:pt x="21600" y="43185"/>
                          </a:cubicBezTo>
                          <a:cubicBezTo>
                            <a:pt x="9670" y="43185"/>
                            <a:pt x="0" y="33514"/>
                            <a:pt x="0" y="21585"/>
                          </a:cubicBezTo>
                          <a:cubicBezTo>
                            <a:pt x="-1" y="9972"/>
                            <a:pt x="9181" y="438"/>
                            <a:pt x="20785" y="0"/>
                          </a:cubicBezTo>
                        </a:path>
                        <a:path w="43200" h="43185" stroke="0" extrusionOk="0">
                          <a:moveTo>
                            <a:pt x="43150" y="20127"/>
                          </a:moveTo>
                          <a:cubicBezTo>
                            <a:pt x="43183" y="20612"/>
                            <a:pt x="43200" y="21098"/>
                            <a:pt x="43200" y="21585"/>
                          </a:cubicBezTo>
                          <a:cubicBezTo>
                            <a:pt x="43200" y="33514"/>
                            <a:pt x="33529" y="43185"/>
                            <a:pt x="21600" y="43185"/>
                          </a:cubicBezTo>
                          <a:cubicBezTo>
                            <a:pt x="9670" y="43185"/>
                            <a:pt x="0" y="33514"/>
                            <a:pt x="0" y="21585"/>
                          </a:cubicBezTo>
                          <a:cubicBezTo>
                            <a:pt x="-1" y="9972"/>
                            <a:pt x="9181" y="438"/>
                            <a:pt x="20785" y="0"/>
                          </a:cubicBezTo>
                          <a:lnTo>
                            <a:pt x="21600" y="21585"/>
                          </a:lnTo>
                          <a:close/>
                        </a:path>
                      </a:pathLst>
                    </a:custGeom>
                    <a:noFill/>
                    <a:ln w="50800" cap="rnd">
                      <a:solidFill>
                        <a:srgbClr val="FF9F1F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lIns="90476" tIns="44444" rIns="90476" bIns="44444">
                      <a:spAutoFit/>
                    </a:bodyPr>
                    <a:lstStyle/>
                    <a:p>
                      <a:endParaRPr lang="en-ZA"/>
                    </a:p>
                  </p:txBody>
                </p:sp>
                <p:grpSp>
                  <p:nvGrpSpPr>
                    <p:cNvPr id="41047" name="Group 87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611" y="2093"/>
                      <a:ext cx="117" cy="135"/>
                      <a:chOff x="3611" y="2093"/>
                      <a:chExt cx="117" cy="135"/>
                    </a:xfrm>
                  </p:grpSpPr>
                  <p:sp>
                    <p:nvSpPr>
                      <p:cNvPr id="41048" name="Freeform 88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3624" y="2104"/>
                        <a:ext cx="104" cy="124"/>
                      </a:xfrm>
                      <a:custGeom>
                        <a:avLst/>
                        <a:gdLst>
                          <a:gd name="T0" fmla="*/ 92 w 104"/>
                          <a:gd name="T1" fmla="*/ 18 h 124"/>
                          <a:gd name="T2" fmla="*/ 101 w 104"/>
                          <a:gd name="T3" fmla="*/ 34 h 124"/>
                          <a:gd name="T4" fmla="*/ 103 w 104"/>
                          <a:gd name="T5" fmla="*/ 48 h 124"/>
                          <a:gd name="T6" fmla="*/ 103 w 104"/>
                          <a:gd name="T7" fmla="*/ 61 h 124"/>
                          <a:gd name="T8" fmla="*/ 101 w 104"/>
                          <a:gd name="T9" fmla="*/ 74 h 124"/>
                          <a:gd name="T10" fmla="*/ 98 w 104"/>
                          <a:gd name="T11" fmla="*/ 84 h 124"/>
                          <a:gd name="T12" fmla="*/ 92 w 104"/>
                          <a:gd name="T13" fmla="*/ 98 h 124"/>
                          <a:gd name="T14" fmla="*/ 83 w 104"/>
                          <a:gd name="T15" fmla="*/ 109 h 124"/>
                          <a:gd name="T16" fmla="*/ 73 w 104"/>
                          <a:gd name="T17" fmla="*/ 118 h 124"/>
                          <a:gd name="T18" fmla="*/ 61 w 104"/>
                          <a:gd name="T19" fmla="*/ 123 h 124"/>
                          <a:gd name="T20" fmla="*/ 47 w 104"/>
                          <a:gd name="T21" fmla="*/ 123 h 124"/>
                          <a:gd name="T22" fmla="*/ 35 w 104"/>
                          <a:gd name="T23" fmla="*/ 120 h 124"/>
                          <a:gd name="T24" fmla="*/ 26 w 104"/>
                          <a:gd name="T25" fmla="*/ 114 h 124"/>
                          <a:gd name="T26" fmla="*/ 19 w 104"/>
                          <a:gd name="T27" fmla="*/ 107 h 124"/>
                          <a:gd name="T28" fmla="*/ 11 w 104"/>
                          <a:gd name="T29" fmla="*/ 97 h 124"/>
                          <a:gd name="T30" fmla="*/ 3 w 104"/>
                          <a:gd name="T31" fmla="*/ 84 h 124"/>
                          <a:gd name="T32" fmla="*/ 0 w 104"/>
                          <a:gd name="T33" fmla="*/ 69 h 124"/>
                          <a:gd name="T34" fmla="*/ 0 w 104"/>
                          <a:gd name="T35" fmla="*/ 53 h 124"/>
                          <a:gd name="T36" fmla="*/ 4 w 104"/>
                          <a:gd name="T37" fmla="*/ 40 h 124"/>
                          <a:gd name="T38" fmla="*/ 6 w 104"/>
                          <a:gd name="T39" fmla="*/ 29 h 124"/>
                          <a:gd name="T40" fmla="*/ 14 w 104"/>
                          <a:gd name="T41" fmla="*/ 20 h 124"/>
                          <a:gd name="T42" fmla="*/ 23 w 104"/>
                          <a:gd name="T43" fmla="*/ 9 h 124"/>
                          <a:gd name="T44" fmla="*/ 39 w 104"/>
                          <a:gd name="T45" fmla="*/ 1 h 124"/>
                          <a:gd name="T46" fmla="*/ 55 w 104"/>
                          <a:gd name="T47" fmla="*/ 0 h 124"/>
                          <a:gd name="T48" fmla="*/ 71 w 104"/>
                          <a:gd name="T49" fmla="*/ 2 h 124"/>
                          <a:gd name="T50" fmla="*/ 81 w 104"/>
                          <a:gd name="T51" fmla="*/ 8 h 124"/>
                          <a:gd name="T52" fmla="*/ 92 w 104"/>
                          <a:gd name="T53" fmla="*/ 18 h 124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  <a:cxn ang="0">
                            <a:pos x="T48" y="T49"/>
                          </a:cxn>
                          <a:cxn ang="0">
                            <a:pos x="T50" y="T51"/>
                          </a:cxn>
                          <a:cxn ang="0">
                            <a:pos x="T52" y="T53"/>
                          </a:cxn>
                        </a:cxnLst>
                        <a:rect l="0" t="0" r="r" b="b"/>
                        <a:pathLst>
                          <a:path w="104" h="124">
                            <a:moveTo>
                              <a:pt x="92" y="18"/>
                            </a:moveTo>
                            <a:lnTo>
                              <a:pt x="101" y="34"/>
                            </a:lnTo>
                            <a:lnTo>
                              <a:pt x="103" y="48"/>
                            </a:lnTo>
                            <a:lnTo>
                              <a:pt x="103" y="61"/>
                            </a:lnTo>
                            <a:lnTo>
                              <a:pt x="101" y="74"/>
                            </a:lnTo>
                            <a:lnTo>
                              <a:pt x="98" y="84"/>
                            </a:lnTo>
                            <a:lnTo>
                              <a:pt x="92" y="98"/>
                            </a:lnTo>
                            <a:lnTo>
                              <a:pt x="83" y="109"/>
                            </a:lnTo>
                            <a:lnTo>
                              <a:pt x="73" y="118"/>
                            </a:lnTo>
                            <a:lnTo>
                              <a:pt x="61" y="123"/>
                            </a:lnTo>
                            <a:lnTo>
                              <a:pt x="47" y="123"/>
                            </a:lnTo>
                            <a:lnTo>
                              <a:pt x="35" y="120"/>
                            </a:lnTo>
                            <a:lnTo>
                              <a:pt x="26" y="114"/>
                            </a:lnTo>
                            <a:lnTo>
                              <a:pt x="19" y="107"/>
                            </a:lnTo>
                            <a:lnTo>
                              <a:pt x="11" y="97"/>
                            </a:lnTo>
                            <a:lnTo>
                              <a:pt x="3" y="84"/>
                            </a:lnTo>
                            <a:lnTo>
                              <a:pt x="0" y="69"/>
                            </a:lnTo>
                            <a:lnTo>
                              <a:pt x="0" y="53"/>
                            </a:lnTo>
                            <a:lnTo>
                              <a:pt x="4" y="40"/>
                            </a:lnTo>
                            <a:lnTo>
                              <a:pt x="6" y="29"/>
                            </a:lnTo>
                            <a:lnTo>
                              <a:pt x="14" y="20"/>
                            </a:lnTo>
                            <a:lnTo>
                              <a:pt x="23" y="9"/>
                            </a:lnTo>
                            <a:lnTo>
                              <a:pt x="39" y="1"/>
                            </a:lnTo>
                            <a:lnTo>
                              <a:pt x="55" y="0"/>
                            </a:lnTo>
                            <a:lnTo>
                              <a:pt x="71" y="2"/>
                            </a:lnTo>
                            <a:lnTo>
                              <a:pt x="81" y="8"/>
                            </a:lnTo>
                            <a:lnTo>
                              <a:pt x="92" y="18"/>
                            </a:lnTo>
                          </a:path>
                        </a:pathLst>
                      </a:custGeom>
                      <a:solidFill>
                        <a:srgbClr val="FFFFFF"/>
                      </a:solidFill>
                      <a:ln w="12700" cap="rnd" cmpd="sng">
                        <a:solidFill>
                          <a:srgbClr val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lIns="90476" tIns="44444" rIns="90476" bIns="44444">
                        <a:spAutoFit/>
                      </a:bodyPr>
                      <a:lstStyle/>
                      <a:p>
                        <a:endParaRPr lang="en-ZA"/>
                      </a:p>
                    </p:txBody>
                  </p:sp>
                  <p:sp>
                    <p:nvSpPr>
                      <p:cNvPr id="41049" name="Freeform 89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3665" y="2172"/>
                        <a:ext cx="34" cy="43"/>
                      </a:xfrm>
                      <a:custGeom>
                        <a:avLst/>
                        <a:gdLst>
                          <a:gd name="T0" fmla="*/ 30 w 34"/>
                          <a:gd name="T1" fmla="*/ 6 h 43"/>
                          <a:gd name="T2" fmla="*/ 33 w 34"/>
                          <a:gd name="T3" fmla="*/ 11 h 43"/>
                          <a:gd name="T4" fmla="*/ 33 w 34"/>
                          <a:gd name="T5" fmla="*/ 15 h 43"/>
                          <a:gd name="T6" fmla="*/ 33 w 34"/>
                          <a:gd name="T7" fmla="*/ 21 h 43"/>
                          <a:gd name="T8" fmla="*/ 33 w 34"/>
                          <a:gd name="T9" fmla="*/ 25 h 43"/>
                          <a:gd name="T10" fmla="*/ 31 w 34"/>
                          <a:gd name="T11" fmla="*/ 29 h 43"/>
                          <a:gd name="T12" fmla="*/ 30 w 34"/>
                          <a:gd name="T13" fmla="*/ 33 h 43"/>
                          <a:gd name="T14" fmla="*/ 27 w 34"/>
                          <a:gd name="T15" fmla="*/ 37 h 43"/>
                          <a:gd name="T16" fmla="*/ 24 w 34"/>
                          <a:gd name="T17" fmla="*/ 40 h 43"/>
                          <a:gd name="T18" fmla="*/ 20 w 34"/>
                          <a:gd name="T19" fmla="*/ 42 h 43"/>
                          <a:gd name="T20" fmla="*/ 14 w 34"/>
                          <a:gd name="T21" fmla="*/ 42 h 43"/>
                          <a:gd name="T22" fmla="*/ 10 w 34"/>
                          <a:gd name="T23" fmla="*/ 40 h 43"/>
                          <a:gd name="T24" fmla="*/ 8 w 34"/>
                          <a:gd name="T25" fmla="*/ 39 h 43"/>
                          <a:gd name="T26" fmla="*/ 6 w 34"/>
                          <a:gd name="T27" fmla="*/ 36 h 43"/>
                          <a:gd name="T28" fmla="*/ 3 w 34"/>
                          <a:gd name="T29" fmla="*/ 33 h 43"/>
                          <a:gd name="T30" fmla="*/ 1 w 34"/>
                          <a:gd name="T31" fmla="*/ 29 h 43"/>
                          <a:gd name="T32" fmla="*/ 0 w 34"/>
                          <a:gd name="T33" fmla="*/ 24 h 43"/>
                          <a:gd name="T34" fmla="*/ 0 w 34"/>
                          <a:gd name="T35" fmla="*/ 17 h 43"/>
                          <a:gd name="T36" fmla="*/ 1 w 34"/>
                          <a:gd name="T37" fmla="*/ 13 h 43"/>
                          <a:gd name="T38" fmla="*/ 2 w 34"/>
                          <a:gd name="T39" fmla="*/ 10 h 43"/>
                          <a:gd name="T40" fmla="*/ 4 w 34"/>
                          <a:gd name="T41" fmla="*/ 7 h 43"/>
                          <a:gd name="T42" fmla="*/ 7 w 34"/>
                          <a:gd name="T43" fmla="*/ 3 h 43"/>
                          <a:gd name="T44" fmla="*/ 12 w 34"/>
                          <a:gd name="T45" fmla="*/ 0 h 43"/>
                          <a:gd name="T46" fmla="*/ 19 w 34"/>
                          <a:gd name="T47" fmla="*/ 0 h 43"/>
                          <a:gd name="T48" fmla="*/ 23 w 34"/>
                          <a:gd name="T49" fmla="*/ 1 h 43"/>
                          <a:gd name="T50" fmla="*/ 26 w 34"/>
                          <a:gd name="T51" fmla="*/ 3 h 43"/>
                          <a:gd name="T52" fmla="*/ 30 w 34"/>
                          <a:gd name="T53" fmla="*/ 6 h 43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  <a:cxn ang="0">
                            <a:pos x="T48" y="T49"/>
                          </a:cxn>
                          <a:cxn ang="0">
                            <a:pos x="T50" y="T51"/>
                          </a:cxn>
                          <a:cxn ang="0">
                            <a:pos x="T52" y="T53"/>
                          </a:cxn>
                        </a:cxnLst>
                        <a:rect l="0" t="0" r="r" b="b"/>
                        <a:pathLst>
                          <a:path w="34" h="43">
                            <a:moveTo>
                              <a:pt x="30" y="6"/>
                            </a:moveTo>
                            <a:lnTo>
                              <a:pt x="33" y="11"/>
                            </a:lnTo>
                            <a:lnTo>
                              <a:pt x="33" y="15"/>
                            </a:lnTo>
                            <a:lnTo>
                              <a:pt x="33" y="21"/>
                            </a:lnTo>
                            <a:lnTo>
                              <a:pt x="33" y="25"/>
                            </a:lnTo>
                            <a:lnTo>
                              <a:pt x="31" y="29"/>
                            </a:lnTo>
                            <a:lnTo>
                              <a:pt x="30" y="33"/>
                            </a:lnTo>
                            <a:lnTo>
                              <a:pt x="27" y="37"/>
                            </a:lnTo>
                            <a:lnTo>
                              <a:pt x="24" y="40"/>
                            </a:lnTo>
                            <a:lnTo>
                              <a:pt x="20" y="42"/>
                            </a:lnTo>
                            <a:lnTo>
                              <a:pt x="14" y="42"/>
                            </a:lnTo>
                            <a:lnTo>
                              <a:pt x="10" y="40"/>
                            </a:lnTo>
                            <a:lnTo>
                              <a:pt x="8" y="39"/>
                            </a:lnTo>
                            <a:lnTo>
                              <a:pt x="6" y="36"/>
                            </a:lnTo>
                            <a:lnTo>
                              <a:pt x="3" y="33"/>
                            </a:lnTo>
                            <a:lnTo>
                              <a:pt x="1" y="29"/>
                            </a:lnTo>
                            <a:lnTo>
                              <a:pt x="0" y="24"/>
                            </a:lnTo>
                            <a:lnTo>
                              <a:pt x="0" y="17"/>
                            </a:lnTo>
                            <a:lnTo>
                              <a:pt x="1" y="13"/>
                            </a:lnTo>
                            <a:lnTo>
                              <a:pt x="2" y="10"/>
                            </a:lnTo>
                            <a:lnTo>
                              <a:pt x="4" y="7"/>
                            </a:lnTo>
                            <a:lnTo>
                              <a:pt x="7" y="3"/>
                            </a:lnTo>
                            <a:lnTo>
                              <a:pt x="12" y="0"/>
                            </a:lnTo>
                            <a:lnTo>
                              <a:pt x="19" y="0"/>
                            </a:lnTo>
                            <a:lnTo>
                              <a:pt x="23" y="1"/>
                            </a:lnTo>
                            <a:lnTo>
                              <a:pt x="26" y="3"/>
                            </a:lnTo>
                            <a:lnTo>
                              <a:pt x="30" y="6"/>
                            </a:lnTo>
                          </a:path>
                        </a:pathLst>
                      </a:custGeom>
                      <a:solidFill>
                        <a:srgbClr val="000000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12700" cap="rnd" cmpd="sng">
                            <a:solidFill>
                              <a:schemeClr val="tx1"/>
                            </a:solidFill>
                            <a:prstDash val="solid"/>
                            <a:round/>
                            <a:headEnd type="none" w="med" len="med"/>
                            <a:tailEnd type="none" w="med" len="med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lIns="90476" tIns="44444" rIns="90476" bIns="44444">
                        <a:spAutoFit/>
                      </a:bodyPr>
                      <a:lstStyle/>
                      <a:p>
                        <a:endParaRPr lang="en-ZA"/>
                      </a:p>
                    </p:txBody>
                  </p:sp>
                  <p:sp>
                    <p:nvSpPr>
                      <p:cNvPr id="41050" name="Freeform 90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3611" y="2093"/>
                        <a:ext cx="112" cy="101"/>
                      </a:xfrm>
                      <a:custGeom>
                        <a:avLst/>
                        <a:gdLst>
                          <a:gd name="T0" fmla="*/ 111 w 112"/>
                          <a:gd name="T1" fmla="*/ 25 h 101"/>
                          <a:gd name="T2" fmla="*/ 96 w 112"/>
                          <a:gd name="T3" fmla="*/ 12 h 101"/>
                          <a:gd name="T4" fmla="*/ 81 w 112"/>
                          <a:gd name="T5" fmla="*/ 4 h 101"/>
                          <a:gd name="T6" fmla="*/ 67 w 112"/>
                          <a:gd name="T7" fmla="*/ 0 h 101"/>
                          <a:gd name="T8" fmla="*/ 54 w 112"/>
                          <a:gd name="T9" fmla="*/ 0 h 101"/>
                          <a:gd name="T10" fmla="*/ 40 w 112"/>
                          <a:gd name="T11" fmla="*/ 3 h 101"/>
                          <a:gd name="T12" fmla="*/ 32 w 112"/>
                          <a:gd name="T13" fmla="*/ 7 h 101"/>
                          <a:gd name="T14" fmla="*/ 23 w 112"/>
                          <a:gd name="T15" fmla="*/ 13 h 101"/>
                          <a:gd name="T16" fmla="*/ 15 w 112"/>
                          <a:gd name="T17" fmla="*/ 23 h 101"/>
                          <a:gd name="T18" fmla="*/ 8 w 112"/>
                          <a:gd name="T19" fmla="*/ 39 h 101"/>
                          <a:gd name="T20" fmla="*/ 6 w 112"/>
                          <a:gd name="T21" fmla="*/ 53 h 101"/>
                          <a:gd name="T22" fmla="*/ 2 w 112"/>
                          <a:gd name="T23" fmla="*/ 65 h 101"/>
                          <a:gd name="T24" fmla="*/ 0 w 112"/>
                          <a:gd name="T25" fmla="*/ 77 h 101"/>
                          <a:gd name="T26" fmla="*/ 0 w 112"/>
                          <a:gd name="T27" fmla="*/ 92 h 101"/>
                          <a:gd name="T28" fmla="*/ 0 w 112"/>
                          <a:gd name="T29" fmla="*/ 100 h 101"/>
                          <a:gd name="T30" fmla="*/ 111 w 112"/>
                          <a:gd name="T31" fmla="*/ 25 h 101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</a:cxnLst>
                        <a:rect l="0" t="0" r="r" b="b"/>
                        <a:pathLst>
                          <a:path w="112" h="101">
                            <a:moveTo>
                              <a:pt x="111" y="25"/>
                            </a:moveTo>
                            <a:lnTo>
                              <a:pt x="96" y="12"/>
                            </a:lnTo>
                            <a:lnTo>
                              <a:pt x="81" y="4"/>
                            </a:lnTo>
                            <a:lnTo>
                              <a:pt x="67" y="0"/>
                            </a:lnTo>
                            <a:lnTo>
                              <a:pt x="54" y="0"/>
                            </a:lnTo>
                            <a:lnTo>
                              <a:pt x="40" y="3"/>
                            </a:lnTo>
                            <a:lnTo>
                              <a:pt x="32" y="7"/>
                            </a:lnTo>
                            <a:lnTo>
                              <a:pt x="23" y="13"/>
                            </a:lnTo>
                            <a:lnTo>
                              <a:pt x="15" y="23"/>
                            </a:lnTo>
                            <a:lnTo>
                              <a:pt x="8" y="39"/>
                            </a:lnTo>
                            <a:lnTo>
                              <a:pt x="6" y="53"/>
                            </a:lnTo>
                            <a:lnTo>
                              <a:pt x="2" y="65"/>
                            </a:lnTo>
                            <a:lnTo>
                              <a:pt x="0" y="77"/>
                            </a:lnTo>
                            <a:lnTo>
                              <a:pt x="0" y="92"/>
                            </a:lnTo>
                            <a:lnTo>
                              <a:pt x="0" y="100"/>
                            </a:lnTo>
                            <a:lnTo>
                              <a:pt x="111" y="25"/>
                            </a:lnTo>
                          </a:path>
                        </a:pathLst>
                      </a:custGeom>
                      <a:solidFill>
                        <a:srgbClr val="FF9F9F"/>
                      </a:solidFill>
                      <a:ln w="12700" cap="rnd" cmpd="sng">
                        <a:solidFill>
                          <a:srgbClr val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lIns="90476" tIns="44444" rIns="90476" bIns="44444">
                        <a:spAutoFit/>
                      </a:bodyPr>
                      <a:lstStyle/>
                      <a:p>
                        <a:endParaRPr lang="en-ZA"/>
                      </a:p>
                    </p:txBody>
                  </p:sp>
                </p:grpSp>
              </p:grpSp>
            </p:grpSp>
            <p:grpSp>
              <p:nvGrpSpPr>
                <p:cNvPr id="41051" name="Group 91"/>
                <p:cNvGrpSpPr>
                  <a:grpSpLocks/>
                </p:cNvGrpSpPr>
                <p:nvPr/>
              </p:nvGrpSpPr>
              <p:grpSpPr bwMode="auto">
                <a:xfrm>
                  <a:off x="2976" y="1867"/>
                  <a:ext cx="724" cy="1199"/>
                  <a:chOff x="2976" y="1867"/>
                  <a:chExt cx="724" cy="1199"/>
                </a:xfrm>
              </p:grpSpPr>
              <p:sp>
                <p:nvSpPr>
                  <p:cNvPr id="41052" name="Freeform 92"/>
                  <p:cNvSpPr>
                    <a:spLocks/>
                  </p:cNvSpPr>
                  <p:nvPr/>
                </p:nvSpPr>
                <p:spPr bwMode="auto">
                  <a:xfrm>
                    <a:off x="2976" y="1867"/>
                    <a:ext cx="724" cy="1199"/>
                  </a:xfrm>
                  <a:custGeom>
                    <a:avLst/>
                    <a:gdLst>
                      <a:gd name="T0" fmla="*/ 709 w 724"/>
                      <a:gd name="T1" fmla="*/ 143 h 1199"/>
                      <a:gd name="T2" fmla="*/ 723 w 724"/>
                      <a:gd name="T3" fmla="*/ 120 h 1199"/>
                      <a:gd name="T4" fmla="*/ 720 w 724"/>
                      <a:gd name="T5" fmla="*/ 97 h 1199"/>
                      <a:gd name="T6" fmla="*/ 703 w 724"/>
                      <a:gd name="T7" fmla="*/ 67 h 1199"/>
                      <a:gd name="T8" fmla="*/ 667 w 724"/>
                      <a:gd name="T9" fmla="*/ 33 h 1199"/>
                      <a:gd name="T10" fmla="*/ 614 w 724"/>
                      <a:gd name="T11" fmla="*/ 14 h 1199"/>
                      <a:gd name="T12" fmla="*/ 550 w 724"/>
                      <a:gd name="T13" fmla="*/ 11 h 1199"/>
                      <a:gd name="T14" fmla="*/ 504 w 724"/>
                      <a:gd name="T15" fmla="*/ 0 h 1199"/>
                      <a:gd name="T16" fmla="*/ 446 w 724"/>
                      <a:gd name="T17" fmla="*/ 14 h 1199"/>
                      <a:gd name="T18" fmla="*/ 412 w 724"/>
                      <a:gd name="T19" fmla="*/ 20 h 1199"/>
                      <a:gd name="T20" fmla="*/ 370 w 724"/>
                      <a:gd name="T21" fmla="*/ 41 h 1199"/>
                      <a:gd name="T22" fmla="*/ 336 w 724"/>
                      <a:gd name="T23" fmla="*/ 60 h 1199"/>
                      <a:gd name="T24" fmla="*/ 314 w 724"/>
                      <a:gd name="T25" fmla="*/ 103 h 1199"/>
                      <a:gd name="T26" fmla="*/ 273 w 724"/>
                      <a:gd name="T27" fmla="*/ 173 h 1199"/>
                      <a:gd name="T28" fmla="*/ 224 w 724"/>
                      <a:gd name="T29" fmla="*/ 282 h 1199"/>
                      <a:gd name="T30" fmla="*/ 208 w 724"/>
                      <a:gd name="T31" fmla="*/ 342 h 1199"/>
                      <a:gd name="T32" fmla="*/ 203 w 724"/>
                      <a:gd name="T33" fmla="*/ 392 h 1199"/>
                      <a:gd name="T34" fmla="*/ 227 w 724"/>
                      <a:gd name="T35" fmla="*/ 461 h 1199"/>
                      <a:gd name="T36" fmla="*/ 261 w 724"/>
                      <a:gd name="T37" fmla="*/ 514 h 1199"/>
                      <a:gd name="T38" fmla="*/ 264 w 724"/>
                      <a:gd name="T39" fmla="*/ 589 h 1199"/>
                      <a:gd name="T40" fmla="*/ 250 w 724"/>
                      <a:gd name="T41" fmla="*/ 653 h 1199"/>
                      <a:gd name="T42" fmla="*/ 214 w 724"/>
                      <a:gd name="T43" fmla="*/ 768 h 1199"/>
                      <a:gd name="T44" fmla="*/ 194 w 724"/>
                      <a:gd name="T45" fmla="*/ 798 h 1199"/>
                      <a:gd name="T46" fmla="*/ 111 w 724"/>
                      <a:gd name="T47" fmla="*/ 894 h 1199"/>
                      <a:gd name="T48" fmla="*/ 39 w 724"/>
                      <a:gd name="T49" fmla="*/ 950 h 1199"/>
                      <a:gd name="T50" fmla="*/ 13 w 724"/>
                      <a:gd name="T51" fmla="*/ 976 h 1199"/>
                      <a:gd name="T52" fmla="*/ 0 w 724"/>
                      <a:gd name="T53" fmla="*/ 1003 h 1199"/>
                      <a:gd name="T54" fmla="*/ 94 w 724"/>
                      <a:gd name="T55" fmla="*/ 983 h 1199"/>
                      <a:gd name="T56" fmla="*/ 26 w 724"/>
                      <a:gd name="T57" fmla="*/ 1039 h 1199"/>
                      <a:gd name="T58" fmla="*/ 0 w 724"/>
                      <a:gd name="T59" fmla="*/ 1106 h 1199"/>
                      <a:gd name="T60" fmla="*/ 42 w 724"/>
                      <a:gd name="T61" fmla="*/ 1082 h 1199"/>
                      <a:gd name="T62" fmla="*/ 105 w 724"/>
                      <a:gd name="T63" fmla="*/ 1023 h 1199"/>
                      <a:gd name="T64" fmla="*/ 147 w 724"/>
                      <a:gd name="T65" fmla="*/ 989 h 1199"/>
                      <a:gd name="T66" fmla="*/ 72 w 724"/>
                      <a:gd name="T67" fmla="*/ 1109 h 1199"/>
                      <a:gd name="T68" fmla="*/ 39 w 724"/>
                      <a:gd name="T69" fmla="*/ 1198 h 1199"/>
                      <a:gd name="T70" fmla="*/ 114 w 724"/>
                      <a:gd name="T71" fmla="*/ 1126 h 1199"/>
                      <a:gd name="T72" fmla="*/ 181 w 724"/>
                      <a:gd name="T73" fmla="*/ 1026 h 1199"/>
                      <a:gd name="T74" fmla="*/ 181 w 724"/>
                      <a:gd name="T75" fmla="*/ 1095 h 1199"/>
                      <a:gd name="T76" fmla="*/ 244 w 724"/>
                      <a:gd name="T77" fmla="*/ 970 h 1199"/>
                      <a:gd name="T78" fmla="*/ 303 w 724"/>
                      <a:gd name="T79" fmla="*/ 841 h 1199"/>
                      <a:gd name="T80" fmla="*/ 320 w 724"/>
                      <a:gd name="T81" fmla="*/ 795 h 1199"/>
                      <a:gd name="T82" fmla="*/ 343 w 724"/>
                      <a:gd name="T83" fmla="*/ 679 h 1199"/>
                      <a:gd name="T84" fmla="*/ 373 w 724"/>
                      <a:gd name="T85" fmla="*/ 616 h 1199"/>
                      <a:gd name="T86" fmla="*/ 389 w 724"/>
                      <a:gd name="T87" fmla="*/ 526 h 1199"/>
                      <a:gd name="T88" fmla="*/ 393 w 724"/>
                      <a:gd name="T89" fmla="*/ 506 h 1199"/>
                      <a:gd name="T90" fmla="*/ 409 w 724"/>
                      <a:gd name="T91" fmla="*/ 477 h 1199"/>
                      <a:gd name="T92" fmla="*/ 429 w 724"/>
                      <a:gd name="T93" fmla="*/ 470 h 1199"/>
                      <a:gd name="T94" fmla="*/ 449 w 724"/>
                      <a:gd name="T95" fmla="*/ 461 h 1199"/>
                      <a:gd name="T96" fmla="*/ 489 w 724"/>
                      <a:gd name="T97" fmla="*/ 440 h 1199"/>
                      <a:gd name="T98" fmla="*/ 520 w 724"/>
                      <a:gd name="T99" fmla="*/ 417 h 1199"/>
                      <a:gd name="T100" fmla="*/ 564 w 724"/>
                      <a:gd name="T101" fmla="*/ 385 h 1199"/>
                      <a:gd name="T102" fmla="*/ 610 w 724"/>
                      <a:gd name="T103" fmla="*/ 322 h 1199"/>
                      <a:gd name="T104" fmla="*/ 646 w 724"/>
                      <a:gd name="T105" fmla="*/ 256 h 1199"/>
                      <a:gd name="T106" fmla="*/ 696 w 724"/>
                      <a:gd name="T107" fmla="*/ 183 h 1199"/>
                      <a:gd name="T108" fmla="*/ 709 w 724"/>
                      <a:gd name="T109" fmla="*/ 143 h 119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</a:cxnLst>
                    <a:rect l="0" t="0" r="r" b="b"/>
                    <a:pathLst>
                      <a:path w="724" h="1199">
                        <a:moveTo>
                          <a:pt x="709" y="143"/>
                        </a:moveTo>
                        <a:lnTo>
                          <a:pt x="723" y="120"/>
                        </a:lnTo>
                        <a:lnTo>
                          <a:pt x="720" y="97"/>
                        </a:lnTo>
                        <a:lnTo>
                          <a:pt x="703" y="67"/>
                        </a:lnTo>
                        <a:lnTo>
                          <a:pt x="667" y="33"/>
                        </a:lnTo>
                        <a:lnTo>
                          <a:pt x="614" y="14"/>
                        </a:lnTo>
                        <a:lnTo>
                          <a:pt x="550" y="11"/>
                        </a:lnTo>
                        <a:lnTo>
                          <a:pt x="504" y="0"/>
                        </a:lnTo>
                        <a:lnTo>
                          <a:pt x="446" y="14"/>
                        </a:lnTo>
                        <a:lnTo>
                          <a:pt x="412" y="20"/>
                        </a:lnTo>
                        <a:lnTo>
                          <a:pt x="370" y="41"/>
                        </a:lnTo>
                        <a:lnTo>
                          <a:pt x="336" y="60"/>
                        </a:lnTo>
                        <a:lnTo>
                          <a:pt x="314" y="103"/>
                        </a:lnTo>
                        <a:lnTo>
                          <a:pt x="273" y="173"/>
                        </a:lnTo>
                        <a:lnTo>
                          <a:pt x="224" y="282"/>
                        </a:lnTo>
                        <a:lnTo>
                          <a:pt x="208" y="342"/>
                        </a:lnTo>
                        <a:lnTo>
                          <a:pt x="203" y="392"/>
                        </a:lnTo>
                        <a:lnTo>
                          <a:pt x="227" y="461"/>
                        </a:lnTo>
                        <a:lnTo>
                          <a:pt x="261" y="514"/>
                        </a:lnTo>
                        <a:lnTo>
                          <a:pt x="264" y="589"/>
                        </a:lnTo>
                        <a:lnTo>
                          <a:pt x="250" y="653"/>
                        </a:lnTo>
                        <a:lnTo>
                          <a:pt x="214" y="768"/>
                        </a:lnTo>
                        <a:lnTo>
                          <a:pt x="194" y="798"/>
                        </a:lnTo>
                        <a:lnTo>
                          <a:pt x="111" y="894"/>
                        </a:lnTo>
                        <a:lnTo>
                          <a:pt x="39" y="950"/>
                        </a:lnTo>
                        <a:lnTo>
                          <a:pt x="13" y="976"/>
                        </a:lnTo>
                        <a:lnTo>
                          <a:pt x="0" y="1003"/>
                        </a:lnTo>
                        <a:lnTo>
                          <a:pt x="94" y="983"/>
                        </a:lnTo>
                        <a:lnTo>
                          <a:pt x="26" y="1039"/>
                        </a:lnTo>
                        <a:lnTo>
                          <a:pt x="0" y="1106"/>
                        </a:lnTo>
                        <a:lnTo>
                          <a:pt x="42" y="1082"/>
                        </a:lnTo>
                        <a:lnTo>
                          <a:pt x="105" y="1023"/>
                        </a:lnTo>
                        <a:lnTo>
                          <a:pt x="147" y="989"/>
                        </a:lnTo>
                        <a:lnTo>
                          <a:pt x="72" y="1109"/>
                        </a:lnTo>
                        <a:lnTo>
                          <a:pt x="39" y="1198"/>
                        </a:lnTo>
                        <a:lnTo>
                          <a:pt x="114" y="1126"/>
                        </a:lnTo>
                        <a:lnTo>
                          <a:pt x="181" y="1026"/>
                        </a:lnTo>
                        <a:lnTo>
                          <a:pt x="181" y="1095"/>
                        </a:lnTo>
                        <a:lnTo>
                          <a:pt x="244" y="970"/>
                        </a:lnTo>
                        <a:lnTo>
                          <a:pt x="303" y="841"/>
                        </a:lnTo>
                        <a:lnTo>
                          <a:pt x="320" y="795"/>
                        </a:lnTo>
                        <a:lnTo>
                          <a:pt x="343" y="679"/>
                        </a:lnTo>
                        <a:lnTo>
                          <a:pt x="373" y="616"/>
                        </a:lnTo>
                        <a:lnTo>
                          <a:pt x="389" y="526"/>
                        </a:lnTo>
                        <a:lnTo>
                          <a:pt x="393" y="506"/>
                        </a:lnTo>
                        <a:lnTo>
                          <a:pt x="409" y="477"/>
                        </a:lnTo>
                        <a:lnTo>
                          <a:pt x="429" y="470"/>
                        </a:lnTo>
                        <a:lnTo>
                          <a:pt x="449" y="461"/>
                        </a:lnTo>
                        <a:lnTo>
                          <a:pt x="489" y="440"/>
                        </a:lnTo>
                        <a:lnTo>
                          <a:pt x="520" y="417"/>
                        </a:lnTo>
                        <a:lnTo>
                          <a:pt x="564" y="385"/>
                        </a:lnTo>
                        <a:lnTo>
                          <a:pt x="610" y="322"/>
                        </a:lnTo>
                        <a:lnTo>
                          <a:pt x="646" y="256"/>
                        </a:lnTo>
                        <a:lnTo>
                          <a:pt x="696" y="183"/>
                        </a:lnTo>
                        <a:lnTo>
                          <a:pt x="709" y="143"/>
                        </a:lnTo>
                      </a:path>
                    </a:pathLst>
                  </a:custGeom>
                  <a:solidFill>
                    <a:srgbClr val="FF00FF"/>
                  </a:solidFill>
                  <a:ln w="12700" cap="rnd" cmpd="sng">
                    <a:solidFill>
                      <a:srgbClr val="00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lIns="90476" tIns="44444" rIns="90476" bIns="44444">
                    <a:spAutoFit/>
                  </a:bodyPr>
                  <a:lstStyle/>
                  <a:p>
                    <a:endParaRPr lang="en-ZA"/>
                  </a:p>
                </p:txBody>
              </p:sp>
              <p:sp>
                <p:nvSpPr>
                  <p:cNvPr id="41053" name="Oval 93"/>
                  <p:cNvSpPr>
                    <a:spLocks noChangeArrowheads="1"/>
                  </p:cNvSpPr>
                  <p:nvPr/>
                </p:nvSpPr>
                <p:spPr bwMode="auto">
                  <a:xfrm>
                    <a:off x="3213" y="2343"/>
                    <a:ext cx="156" cy="156"/>
                  </a:xfrm>
                  <a:prstGeom prst="ellipse">
                    <a:avLst/>
                  </a:prstGeom>
                  <a:solidFill>
                    <a:srgbClr val="FF00FF"/>
                  </a:solidFill>
                  <a:ln w="25400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lIns="90476" tIns="44444" rIns="90476" bIns="44444">
                    <a:spAutoFit/>
                  </a:bodyPr>
                  <a:lstStyle/>
                  <a:p>
                    <a:endParaRPr lang="en-ZA"/>
                  </a:p>
                </p:txBody>
              </p:sp>
              <p:sp>
                <p:nvSpPr>
                  <p:cNvPr id="41054" name="Freeform 94"/>
                  <p:cNvSpPr>
                    <a:spLocks/>
                  </p:cNvSpPr>
                  <p:nvPr/>
                </p:nvSpPr>
                <p:spPr bwMode="auto">
                  <a:xfrm>
                    <a:off x="3309" y="1891"/>
                    <a:ext cx="308" cy="444"/>
                  </a:xfrm>
                  <a:custGeom>
                    <a:avLst/>
                    <a:gdLst>
                      <a:gd name="T0" fmla="*/ 307 w 308"/>
                      <a:gd name="T1" fmla="*/ 0 h 444"/>
                      <a:gd name="T2" fmla="*/ 284 w 308"/>
                      <a:gd name="T3" fmla="*/ 23 h 444"/>
                      <a:gd name="T4" fmla="*/ 257 w 308"/>
                      <a:gd name="T5" fmla="*/ 49 h 444"/>
                      <a:gd name="T6" fmla="*/ 239 w 308"/>
                      <a:gd name="T7" fmla="*/ 69 h 444"/>
                      <a:gd name="T8" fmla="*/ 224 w 308"/>
                      <a:gd name="T9" fmla="*/ 93 h 444"/>
                      <a:gd name="T10" fmla="*/ 212 w 308"/>
                      <a:gd name="T11" fmla="*/ 111 h 444"/>
                      <a:gd name="T12" fmla="*/ 204 w 308"/>
                      <a:gd name="T13" fmla="*/ 135 h 444"/>
                      <a:gd name="T14" fmla="*/ 196 w 308"/>
                      <a:gd name="T15" fmla="*/ 165 h 444"/>
                      <a:gd name="T16" fmla="*/ 184 w 308"/>
                      <a:gd name="T17" fmla="*/ 209 h 444"/>
                      <a:gd name="T18" fmla="*/ 179 w 308"/>
                      <a:gd name="T19" fmla="*/ 236 h 444"/>
                      <a:gd name="T20" fmla="*/ 171 w 308"/>
                      <a:gd name="T21" fmla="*/ 266 h 444"/>
                      <a:gd name="T22" fmla="*/ 158 w 308"/>
                      <a:gd name="T23" fmla="*/ 291 h 444"/>
                      <a:gd name="T24" fmla="*/ 144 w 308"/>
                      <a:gd name="T25" fmla="*/ 316 h 444"/>
                      <a:gd name="T26" fmla="*/ 127 w 308"/>
                      <a:gd name="T27" fmla="*/ 336 h 444"/>
                      <a:gd name="T28" fmla="*/ 106 w 308"/>
                      <a:gd name="T29" fmla="*/ 354 h 444"/>
                      <a:gd name="T30" fmla="*/ 87 w 308"/>
                      <a:gd name="T31" fmla="*/ 372 h 444"/>
                      <a:gd name="T32" fmla="*/ 62 w 308"/>
                      <a:gd name="T33" fmla="*/ 391 h 444"/>
                      <a:gd name="T34" fmla="*/ 43 w 308"/>
                      <a:gd name="T35" fmla="*/ 404 h 444"/>
                      <a:gd name="T36" fmla="*/ 25 w 308"/>
                      <a:gd name="T37" fmla="*/ 416 h 444"/>
                      <a:gd name="T38" fmla="*/ 10 w 308"/>
                      <a:gd name="T39" fmla="*/ 429 h 444"/>
                      <a:gd name="T40" fmla="*/ 0 w 308"/>
                      <a:gd name="T41" fmla="*/ 443 h 44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</a:cxnLst>
                    <a:rect l="0" t="0" r="r" b="b"/>
                    <a:pathLst>
                      <a:path w="308" h="444">
                        <a:moveTo>
                          <a:pt x="307" y="0"/>
                        </a:moveTo>
                        <a:lnTo>
                          <a:pt x="284" y="23"/>
                        </a:lnTo>
                        <a:lnTo>
                          <a:pt x="257" y="49"/>
                        </a:lnTo>
                        <a:lnTo>
                          <a:pt x="239" y="69"/>
                        </a:lnTo>
                        <a:lnTo>
                          <a:pt x="224" y="93"/>
                        </a:lnTo>
                        <a:lnTo>
                          <a:pt x="212" y="111"/>
                        </a:lnTo>
                        <a:lnTo>
                          <a:pt x="204" y="135"/>
                        </a:lnTo>
                        <a:lnTo>
                          <a:pt x="196" y="165"/>
                        </a:lnTo>
                        <a:lnTo>
                          <a:pt x="184" y="209"/>
                        </a:lnTo>
                        <a:lnTo>
                          <a:pt x="179" y="236"/>
                        </a:lnTo>
                        <a:lnTo>
                          <a:pt x="171" y="266"/>
                        </a:lnTo>
                        <a:lnTo>
                          <a:pt x="158" y="291"/>
                        </a:lnTo>
                        <a:lnTo>
                          <a:pt x="144" y="316"/>
                        </a:lnTo>
                        <a:lnTo>
                          <a:pt x="127" y="336"/>
                        </a:lnTo>
                        <a:lnTo>
                          <a:pt x="106" y="354"/>
                        </a:lnTo>
                        <a:lnTo>
                          <a:pt x="87" y="372"/>
                        </a:lnTo>
                        <a:lnTo>
                          <a:pt x="62" y="391"/>
                        </a:lnTo>
                        <a:lnTo>
                          <a:pt x="43" y="404"/>
                        </a:lnTo>
                        <a:lnTo>
                          <a:pt x="25" y="416"/>
                        </a:lnTo>
                        <a:lnTo>
                          <a:pt x="10" y="429"/>
                        </a:lnTo>
                        <a:lnTo>
                          <a:pt x="0" y="443"/>
                        </a:lnTo>
                      </a:path>
                    </a:pathLst>
                  </a:custGeom>
                  <a:noFill/>
                  <a:ln w="12700" cap="rnd" cmpd="sng">
                    <a:solidFill>
                      <a:srgbClr val="00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lIns="90476" tIns="44444" rIns="90476" bIns="44444">
                    <a:spAutoFit/>
                  </a:bodyPr>
                  <a:lstStyle/>
                  <a:p>
                    <a:endParaRPr lang="en-ZA"/>
                  </a:p>
                </p:txBody>
              </p:sp>
              <p:sp>
                <p:nvSpPr>
                  <p:cNvPr id="41055" name="Freeform 95"/>
                  <p:cNvSpPr>
                    <a:spLocks/>
                  </p:cNvSpPr>
                  <p:nvPr/>
                </p:nvSpPr>
                <p:spPr bwMode="auto">
                  <a:xfrm>
                    <a:off x="3256" y="1874"/>
                    <a:ext cx="229" cy="458"/>
                  </a:xfrm>
                  <a:custGeom>
                    <a:avLst/>
                    <a:gdLst>
                      <a:gd name="T0" fmla="*/ 228 w 229"/>
                      <a:gd name="T1" fmla="*/ 0 h 458"/>
                      <a:gd name="T2" fmla="*/ 180 w 229"/>
                      <a:gd name="T3" fmla="*/ 35 h 458"/>
                      <a:gd name="T4" fmla="*/ 157 w 229"/>
                      <a:gd name="T5" fmla="*/ 58 h 458"/>
                      <a:gd name="T6" fmla="*/ 140 w 229"/>
                      <a:gd name="T7" fmla="*/ 83 h 458"/>
                      <a:gd name="T8" fmla="*/ 127 w 229"/>
                      <a:gd name="T9" fmla="*/ 107 h 458"/>
                      <a:gd name="T10" fmla="*/ 116 w 229"/>
                      <a:gd name="T11" fmla="*/ 137 h 458"/>
                      <a:gd name="T12" fmla="*/ 104 w 229"/>
                      <a:gd name="T13" fmla="*/ 182 h 458"/>
                      <a:gd name="T14" fmla="*/ 98 w 229"/>
                      <a:gd name="T15" fmla="*/ 215 h 458"/>
                      <a:gd name="T16" fmla="*/ 87 w 229"/>
                      <a:gd name="T17" fmla="*/ 244 h 458"/>
                      <a:gd name="T18" fmla="*/ 70 w 229"/>
                      <a:gd name="T19" fmla="*/ 274 h 458"/>
                      <a:gd name="T20" fmla="*/ 56 w 229"/>
                      <a:gd name="T21" fmla="*/ 302 h 458"/>
                      <a:gd name="T22" fmla="*/ 45 w 229"/>
                      <a:gd name="T23" fmla="*/ 323 h 458"/>
                      <a:gd name="T24" fmla="*/ 34 w 229"/>
                      <a:gd name="T25" fmla="*/ 355 h 458"/>
                      <a:gd name="T26" fmla="*/ 20 w 229"/>
                      <a:gd name="T27" fmla="*/ 385 h 458"/>
                      <a:gd name="T28" fmla="*/ 7 w 229"/>
                      <a:gd name="T29" fmla="*/ 423 h 458"/>
                      <a:gd name="T30" fmla="*/ 0 w 229"/>
                      <a:gd name="T31" fmla="*/ 457 h 45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</a:cxnLst>
                    <a:rect l="0" t="0" r="r" b="b"/>
                    <a:pathLst>
                      <a:path w="229" h="458">
                        <a:moveTo>
                          <a:pt x="228" y="0"/>
                        </a:moveTo>
                        <a:lnTo>
                          <a:pt x="180" y="35"/>
                        </a:lnTo>
                        <a:lnTo>
                          <a:pt x="157" y="58"/>
                        </a:lnTo>
                        <a:lnTo>
                          <a:pt x="140" y="83"/>
                        </a:lnTo>
                        <a:lnTo>
                          <a:pt x="127" y="107"/>
                        </a:lnTo>
                        <a:lnTo>
                          <a:pt x="116" y="137"/>
                        </a:lnTo>
                        <a:lnTo>
                          <a:pt x="104" y="182"/>
                        </a:lnTo>
                        <a:lnTo>
                          <a:pt x="98" y="215"/>
                        </a:lnTo>
                        <a:lnTo>
                          <a:pt x="87" y="244"/>
                        </a:lnTo>
                        <a:lnTo>
                          <a:pt x="70" y="274"/>
                        </a:lnTo>
                        <a:lnTo>
                          <a:pt x="56" y="302"/>
                        </a:lnTo>
                        <a:lnTo>
                          <a:pt x="45" y="323"/>
                        </a:lnTo>
                        <a:lnTo>
                          <a:pt x="34" y="355"/>
                        </a:lnTo>
                        <a:lnTo>
                          <a:pt x="20" y="385"/>
                        </a:lnTo>
                        <a:lnTo>
                          <a:pt x="7" y="423"/>
                        </a:lnTo>
                        <a:lnTo>
                          <a:pt x="0" y="457"/>
                        </a:lnTo>
                      </a:path>
                    </a:pathLst>
                  </a:custGeom>
                  <a:noFill/>
                  <a:ln w="12700" cap="rnd" cmpd="sng">
                    <a:solidFill>
                      <a:srgbClr val="00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lIns="90476" tIns="44444" rIns="90476" bIns="44444">
                    <a:spAutoFit/>
                  </a:bodyPr>
                  <a:lstStyle/>
                  <a:p>
                    <a:endParaRPr lang="en-ZA"/>
                  </a:p>
                </p:txBody>
              </p:sp>
            </p:grpSp>
          </p:grpSp>
          <p:grpSp>
            <p:nvGrpSpPr>
              <p:cNvPr id="41056" name="Group 96"/>
              <p:cNvGrpSpPr>
                <a:grpSpLocks/>
              </p:cNvGrpSpPr>
              <p:nvPr/>
            </p:nvGrpSpPr>
            <p:grpSpPr bwMode="auto">
              <a:xfrm>
                <a:off x="3438" y="2493"/>
                <a:ext cx="159" cy="81"/>
                <a:chOff x="3379" y="2486"/>
                <a:chExt cx="168" cy="86"/>
              </a:xfrm>
            </p:grpSpPr>
            <p:sp>
              <p:nvSpPr>
                <p:cNvPr id="41057" name="Oval 97"/>
                <p:cNvSpPr>
                  <a:spLocks noChangeArrowheads="1"/>
                </p:cNvSpPr>
                <p:nvPr/>
              </p:nvSpPr>
              <p:spPr bwMode="auto">
                <a:xfrm>
                  <a:off x="3379" y="2486"/>
                  <a:ext cx="39" cy="40"/>
                </a:xfrm>
                <a:prstGeom prst="ellipse">
                  <a:avLst/>
                </a:prstGeom>
                <a:solidFill>
                  <a:srgbClr val="FF9F1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476" tIns="44444" rIns="90476" bIns="44444">
                  <a:spAutoFit/>
                </a:bodyPr>
                <a:lstStyle/>
                <a:p>
                  <a:endParaRPr lang="en-ZA"/>
                </a:p>
              </p:txBody>
            </p:sp>
            <p:sp>
              <p:nvSpPr>
                <p:cNvPr id="41058" name="Oval 98"/>
                <p:cNvSpPr>
                  <a:spLocks noChangeArrowheads="1"/>
                </p:cNvSpPr>
                <p:nvPr/>
              </p:nvSpPr>
              <p:spPr bwMode="auto">
                <a:xfrm>
                  <a:off x="3428" y="2512"/>
                  <a:ext cx="39" cy="40"/>
                </a:xfrm>
                <a:prstGeom prst="ellipse">
                  <a:avLst/>
                </a:prstGeom>
                <a:solidFill>
                  <a:srgbClr val="FF9F1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476" tIns="44444" rIns="90476" bIns="44444">
                  <a:spAutoFit/>
                </a:bodyPr>
                <a:lstStyle/>
                <a:p>
                  <a:endParaRPr lang="en-ZA"/>
                </a:p>
              </p:txBody>
            </p:sp>
            <p:sp>
              <p:nvSpPr>
                <p:cNvPr id="41059" name="Oval 99"/>
                <p:cNvSpPr>
                  <a:spLocks noChangeArrowheads="1"/>
                </p:cNvSpPr>
                <p:nvPr/>
              </p:nvSpPr>
              <p:spPr bwMode="auto">
                <a:xfrm>
                  <a:off x="3507" y="2500"/>
                  <a:ext cx="40" cy="39"/>
                </a:xfrm>
                <a:prstGeom prst="ellipse">
                  <a:avLst/>
                </a:prstGeom>
                <a:solidFill>
                  <a:srgbClr val="FF9F1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476" tIns="44444" rIns="90476" bIns="44444">
                  <a:spAutoFit/>
                </a:bodyPr>
                <a:lstStyle/>
                <a:p>
                  <a:endParaRPr lang="en-ZA"/>
                </a:p>
              </p:txBody>
            </p:sp>
            <p:sp>
              <p:nvSpPr>
                <p:cNvPr id="41060" name="Oval 100"/>
                <p:cNvSpPr>
                  <a:spLocks noChangeArrowheads="1"/>
                </p:cNvSpPr>
                <p:nvPr/>
              </p:nvSpPr>
              <p:spPr bwMode="auto">
                <a:xfrm>
                  <a:off x="3476" y="2532"/>
                  <a:ext cx="41" cy="40"/>
                </a:xfrm>
                <a:prstGeom prst="ellipse">
                  <a:avLst/>
                </a:prstGeom>
                <a:solidFill>
                  <a:srgbClr val="FF9F1F"/>
                </a:soli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476" tIns="44444" rIns="90476" bIns="44444">
                  <a:spAutoFit/>
                </a:bodyPr>
                <a:lstStyle/>
                <a:p>
                  <a:endParaRPr lang="en-ZA"/>
                </a:p>
              </p:txBody>
            </p:sp>
          </p:grpSp>
        </p:grpSp>
        <p:sp>
          <p:nvSpPr>
            <p:cNvPr id="41061" name="Rectangle 101"/>
            <p:cNvSpPr>
              <a:spLocks noChangeArrowheads="1"/>
            </p:cNvSpPr>
            <p:nvPr/>
          </p:nvSpPr>
          <p:spPr bwMode="auto">
            <a:xfrm>
              <a:off x="3840" y="1488"/>
              <a:ext cx="702" cy="6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en-US" sz="6000" b="1" i="1"/>
                <a:t>??</a:t>
              </a:r>
              <a:endParaRPr lang="en-US" altLang="en-US" sz="6000" b="1" i="1">
                <a:effectLst>
                  <a:outerShdw blurRad="38100" dist="38100" dir="2700000" algn="tl">
                    <a:srgbClr val="C0C0C0"/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62005306"/>
      </p:ext>
    </p:extLst>
  </p:cSld>
  <p:clrMapOvr>
    <a:masterClrMapping/>
  </p:clrMapOvr>
  <p:transition>
    <p:pull dir="l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409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409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63" grpId="0" autoUpdateAnimBg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13716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2FFF74"/>
                </a:solidFill>
              </a14:hiddenFill>
            </a:ext>
          </a:extLst>
        </p:spPr>
        <p:txBody>
          <a:bodyPr/>
          <a:lstStyle/>
          <a:p>
            <a:r>
              <a:rPr lang="en-US" altLang="en-US"/>
              <a:t>Aggregate Planning Strategies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altLang="en-US"/>
              <a:t>© 2011 Pearson Education</a:t>
            </a:r>
            <a:endParaRPr lang="en-US" altLang="en-US"/>
          </a:p>
        </p:txBody>
      </p:sp>
      <p:sp>
        <p:nvSpPr>
          <p:cNvPr id="43011" name="Rectangle 3"/>
          <p:cNvSpPr>
            <a:spLocks noChangeArrowheads="1"/>
          </p:cNvSpPr>
          <p:nvPr/>
        </p:nvSpPr>
        <p:spPr bwMode="auto">
          <a:xfrm>
            <a:off x="695325" y="1757363"/>
            <a:ext cx="7753350" cy="4576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533400" indent="-5334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1169988" indent="-457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806575" indent="-457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2443163" indent="-457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3079750" indent="-457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353695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399415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445135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490855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ct val="30000"/>
              </a:spcAft>
              <a:buClr>
                <a:srgbClr val="BF0922"/>
              </a:buClr>
              <a:buFont typeface="Times" charset="0"/>
              <a:buAutoNum type="arabicPeriod"/>
            </a:pPr>
            <a:r>
              <a:rPr lang="en-US" altLang="en-US" sz="2800" b="1"/>
              <a:t>Use inventories to absorb changes in demand</a:t>
            </a:r>
          </a:p>
          <a:p>
            <a:pPr eaLnBrk="1" hangingPunct="1">
              <a:lnSpc>
                <a:spcPct val="90000"/>
              </a:lnSpc>
              <a:spcAft>
                <a:spcPct val="30000"/>
              </a:spcAft>
              <a:buClr>
                <a:srgbClr val="BF0922"/>
              </a:buClr>
              <a:buFont typeface="Times" charset="0"/>
              <a:buAutoNum type="arabicPeriod"/>
            </a:pPr>
            <a:r>
              <a:rPr lang="en-US" altLang="en-US" sz="2800" b="1"/>
              <a:t>Accommodate changes by varying workforce size</a:t>
            </a:r>
          </a:p>
          <a:p>
            <a:pPr eaLnBrk="1" hangingPunct="1">
              <a:lnSpc>
                <a:spcPct val="90000"/>
              </a:lnSpc>
              <a:spcAft>
                <a:spcPct val="30000"/>
              </a:spcAft>
              <a:buClr>
                <a:srgbClr val="BF0922"/>
              </a:buClr>
              <a:buFont typeface="Times" charset="0"/>
              <a:buAutoNum type="arabicPeriod"/>
            </a:pPr>
            <a:r>
              <a:rPr lang="en-US" altLang="en-US" sz="2800" b="1"/>
              <a:t>Use part-timers, overtime, or idle time to absorb changes</a:t>
            </a:r>
          </a:p>
          <a:p>
            <a:pPr eaLnBrk="1" hangingPunct="1">
              <a:lnSpc>
                <a:spcPct val="90000"/>
              </a:lnSpc>
              <a:spcAft>
                <a:spcPct val="30000"/>
              </a:spcAft>
              <a:buClr>
                <a:srgbClr val="BF0922"/>
              </a:buClr>
              <a:buFont typeface="Times" charset="0"/>
              <a:buAutoNum type="arabicPeriod"/>
            </a:pPr>
            <a:r>
              <a:rPr lang="en-US" altLang="en-US" sz="2800" b="1"/>
              <a:t>Use subcontractors and maintain a stable workforce</a:t>
            </a:r>
          </a:p>
          <a:p>
            <a:pPr eaLnBrk="1" hangingPunct="1">
              <a:lnSpc>
                <a:spcPct val="90000"/>
              </a:lnSpc>
              <a:spcAft>
                <a:spcPct val="30000"/>
              </a:spcAft>
              <a:buClr>
                <a:srgbClr val="BF0922"/>
              </a:buClr>
              <a:buFont typeface="Times" charset="0"/>
              <a:buAutoNum type="arabicPeriod"/>
            </a:pPr>
            <a:r>
              <a:rPr lang="en-US" altLang="en-US" sz="2800" b="1"/>
              <a:t>Change prices or other factors to influence demand</a:t>
            </a:r>
          </a:p>
        </p:txBody>
      </p:sp>
    </p:spTree>
    <p:extLst>
      <p:ext uri="{BB962C8B-B14F-4D97-AF65-F5344CB8AC3E}">
        <p14:creationId xmlns:p14="http://schemas.microsoft.com/office/powerpoint/2010/main" val="2631773662"/>
      </p:ext>
    </p:extLst>
  </p:cSld>
  <p:clrMapOvr>
    <a:masterClrMapping/>
  </p:clrMapOvr>
  <p:transition>
    <p:pull dir="l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430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011" grpId="0" autoUpdateAnimBg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 smtClean="0"/>
              <a:t>MPS &amp; MRP II</a:t>
            </a:r>
            <a:endParaRPr lang="en-ZA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068172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68300"/>
            <a:ext cx="7772400" cy="13716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2FFF74"/>
                </a:solidFill>
              </a14:hiddenFill>
            </a:ext>
          </a:extLst>
        </p:spPr>
        <p:txBody>
          <a:bodyPr>
            <a:normAutofit/>
          </a:bodyPr>
          <a:lstStyle/>
          <a:p>
            <a:r>
              <a:rPr lang="en-US" altLang="en-US"/>
              <a:t>Master Production Schedule (MPS)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altLang="en-US"/>
              <a:t>© 2011 Pearson Education</a:t>
            </a:r>
            <a:endParaRPr lang="en-US" altLang="en-US"/>
          </a:p>
        </p:txBody>
      </p:sp>
      <p:sp>
        <p:nvSpPr>
          <p:cNvPr id="38915" name="Rectangle 3"/>
          <p:cNvSpPr>
            <a:spLocks noChangeArrowheads="1"/>
          </p:cNvSpPr>
          <p:nvPr/>
        </p:nvSpPr>
        <p:spPr bwMode="auto">
          <a:xfrm>
            <a:off x="495300" y="1719263"/>
            <a:ext cx="8129588" cy="4619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82600" indent="-482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1130300" indent="-457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701800" indent="-457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892300" indent="-457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286000" indent="-457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7432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32004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6576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41148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ct val="40000"/>
              </a:spcAft>
              <a:buClr>
                <a:srgbClr val="BF0922"/>
              </a:buClr>
              <a:buFont typeface="Wingdings" pitchFamily="2" charset="2"/>
              <a:buChar char="u"/>
            </a:pPr>
            <a:r>
              <a:rPr lang="en-US" altLang="en-US" sz="2800" b="1"/>
              <a:t>Specifies what is to be made and when</a:t>
            </a:r>
          </a:p>
          <a:p>
            <a:pPr eaLnBrk="1" hangingPunct="1">
              <a:lnSpc>
                <a:spcPct val="90000"/>
              </a:lnSpc>
              <a:spcAft>
                <a:spcPct val="40000"/>
              </a:spcAft>
              <a:buClr>
                <a:srgbClr val="BF0922"/>
              </a:buClr>
              <a:buFont typeface="Wingdings" pitchFamily="2" charset="2"/>
              <a:buChar char="u"/>
            </a:pPr>
            <a:r>
              <a:rPr lang="en-US" altLang="en-US" sz="2800" b="1"/>
              <a:t>Must be in accordance with the aggregate production plan</a:t>
            </a:r>
          </a:p>
          <a:p>
            <a:pPr eaLnBrk="1" hangingPunct="1">
              <a:lnSpc>
                <a:spcPct val="90000"/>
              </a:lnSpc>
              <a:spcAft>
                <a:spcPct val="40000"/>
              </a:spcAft>
              <a:buClr>
                <a:srgbClr val="BF0922"/>
              </a:buClr>
              <a:buFont typeface="Wingdings" pitchFamily="2" charset="2"/>
              <a:buChar char="u"/>
            </a:pPr>
            <a:r>
              <a:rPr lang="en-US" altLang="en-US" sz="2800" b="1"/>
              <a:t>Inputs from financial plans, customer demand, engineering, supplier performance</a:t>
            </a:r>
          </a:p>
          <a:p>
            <a:pPr eaLnBrk="1" hangingPunct="1">
              <a:lnSpc>
                <a:spcPct val="90000"/>
              </a:lnSpc>
              <a:spcAft>
                <a:spcPct val="40000"/>
              </a:spcAft>
              <a:buClr>
                <a:srgbClr val="BF0922"/>
              </a:buClr>
              <a:buFont typeface="Wingdings" pitchFamily="2" charset="2"/>
              <a:buChar char="u"/>
            </a:pPr>
            <a:r>
              <a:rPr lang="en-US" altLang="en-US" sz="2800" b="1"/>
              <a:t>As the process moves from planning to execution, each step must be tested for feasibility</a:t>
            </a:r>
          </a:p>
          <a:p>
            <a:pPr eaLnBrk="1" hangingPunct="1">
              <a:lnSpc>
                <a:spcPct val="90000"/>
              </a:lnSpc>
              <a:spcAft>
                <a:spcPct val="40000"/>
              </a:spcAft>
              <a:buClr>
                <a:srgbClr val="BF0922"/>
              </a:buClr>
              <a:buFont typeface="Wingdings" pitchFamily="2" charset="2"/>
              <a:buChar char="u"/>
            </a:pPr>
            <a:r>
              <a:rPr lang="en-US" altLang="en-US" sz="2800" b="1"/>
              <a:t>The MPS is the result of the production planning process</a:t>
            </a:r>
          </a:p>
        </p:txBody>
      </p:sp>
    </p:spTree>
    <p:extLst>
      <p:ext uri="{BB962C8B-B14F-4D97-AF65-F5344CB8AC3E}">
        <p14:creationId xmlns:p14="http://schemas.microsoft.com/office/powerpoint/2010/main" val="2797779701"/>
      </p:ext>
    </p:extLst>
  </p:cSld>
  <p:clrMapOvr>
    <a:masterClrMapping/>
  </p:clrMapOvr>
  <p:transition>
    <p:pull dir="l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389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915" grpId="0" autoUpdateAnimBg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68300"/>
            <a:ext cx="7772400" cy="13716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2FFF74"/>
                </a:solidFill>
              </a14:hiddenFill>
            </a:ext>
          </a:extLst>
        </p:spPr>
        <p:txBody>
          <a:bodyPr>
            <a:normAutofit/>
          </a:bodyPr>
          <a:lstStyle/>
          <a:p>
            <a:r>
              <a:rPr lang="en-US" altLang="en-US"/>
              <a:t>Master Production Schedule (MPS)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altLang="en-US"/>
              <a:t>© 2011 Pearson Education</a:t>
            </a:r>
            <a:endParaRPr lang="en-US" altLang="en-US"/>
          </a:p>
        </p:txBody>
      </p:sp>
      <p:sp>
        <p:nvSpPr>
          <p:cNvPr id="40963" name="Rectangle 3"/>
          <p:cNvSpPr>
            <a:spLocks noChangeArrowheads="1"/>
          </p:cNvSpPr>
          <p:nvPr/>
        </p:nvSpPr>
        <p:spPr bwMode="auto">
          <a:xfrm>
            <a:off x="695325" y="1897063"/>
            <a:ext cx="7753350" cy="4235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82600" indent="-482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1130300" indent="-457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701800" indent="-457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892300" indent="-457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286000" indent="-457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7432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32004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6576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41148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ct val="40000"/>
              </a:spcAft>
              <a:buClr>
                <a:srgbClr val="BF0922"/>
              </a:buClr>
              <a:buFont typeface="Wingdings" pitchFamily="2" charset="2"/>
              <a:buChar char="u"/>
            </a:pPr>
            <a:r>
              <a:rPr lang="en-US" altLang="en-US" sz="2800" b="1"/>
              <a:t>MPS is established in terms of specific products</a:t>
            </a:r>
          </a:p>
          <a:p>
            <a:pPr eaLnBrk="1" hangingPunct="1">
              <a:lnSpc>
                <a:spcPct val="90000"/>
              </a:lnSpc>
              <a:spcAft>
                <a:spcPct val="40000"/>
              </a:spcAft>
              <a:buClr>
                <a:srgbClr val="BF0922"/>
              </a:buClr>
              <a:buFont typeface="Wingdings" pitchFamily="2" charset="2"/>
              <a:buChar char="u"/>
            </a:pPr>
            <a:r>
              <a:rPr lang="en-US" altLang="en-US" sz="2800" b="1"/>
              <a:t>Schedule must be followed for a reasonable length of time</a:t>
            </a:r>
          </a:p>
          <a:p>
            <a:pPr eaLnBrk="1" hangingPunct="1">
              <a:lnSpc>
                <a:spcPct val="90000"/>
              </a:lnSpc>
              <a:spcAft>
                <a:spcPct val="40000"/>
              </a:spcAft>
              <a:buClr>
                <a:srgbClr val="BF0922"/>
              </a:buClr>
              <a:buFont typeface="Wingdings" pitchFamily="2" charset="2"/>
              <a:buChar char="u"/>
            </a:pPr>
            <a:r>
              <a:rPr lang="en-US" altLang="en-US" sz="2800" b="1"/>
              <a:t>The MPS is quite often fixed or frozen in the near term part of the plan</a:t>
            </a:r>
          </a:p>
          <a:p>
            <a:pPr eaLnBrk="1" hangingPunct="1">
              <a:lnSpc>
                <a:spcPct val="90000"/>
              </a:lnSpc>
              <a:spcAft>
                <a:spcPct val="40000"/>
              </a:spcAft>
              <a:buClr>
                <a:srgbClr val="BF0922"/>
              </a:buClr>
              <a:buFont typeface="Wingdings" pitchFamily="2" charset="2"/>
              <a:buChar char="u"/>
            </a:pPr>
            <a:r>
              <a:rPr lang="en-US" altLang="en-US" sz="2800" b="1"/>
              <a:t>The MPS is a rolling schedule</a:t>
            </a:r>
          </a:p>
          <a:p>
            <a:pPr eaLnBrk="1" hangingPunct="1">
              <a:lnSpc>
                <a:spcPct val="90000"/>
              </a:lnSpc>
              <a:spcAft>
                <a:spcPct val="40000"/>
              </a:spcAft>
              <a:buClr>
                <a:srgbClr val="BF0922"/>
              </a:buClr>
              <a:buFont typeface="Wingdings" pitchFamily="2" charset="2"/>
              <a:buChar char="u"/>
            </a:pPr>
            <a:r>
              <a:rPr lang="en-US" altLang="en-US" sz="2800" b="1"/>
              <a:t>The MPS is a statement of what is to be produced, not a forecast of demand</a:t>
            </a:r>
          </a:p>
        </p:txBody>
      </p:sp>
    </p:spTree>
    <p:extLst>
      <p:ext uri="{BB962C8B-B14F-4D97-AF65-F5344CB8AC3E}">
        <p14:creationId xmlns:p14="http://schemas.microsoft.com/office/powerpoint/2010/main" val="1074588919"/>
      </p:ext>
    </p:extLst>
  </p:cSld>
  <p:clrMapOvr>
    <a:masterClrMapping/>
  </p:clrMapOvr>
  <p:transition>
    <p:strip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409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63" grpId="0" autoUpdateAnimBg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419100"/>
            <a:ext cx="7772400" cy="8890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2FFF74"/>
                </a:solidFill>
              </a14:hiddenFill>
            </a:ext>
          </a:extLst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altLang="en-US"/>
              <a:t>MRP Management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altLang="en-US"/>
              <a:t>© 2011 Pearson Education</a:t>
            </a:r>
            <a:endParaRPr lang="en-US" altLang="en-US"/>
          </a:p>
        </p:txBody>
      </p:sp>
      <p:sp>
        <p:nvSpPr>
          <p:cNvPr id="101379" name="Rectangle 3"/>
          <p:cNvSpPr>
            <a:spLocks noChangeArrowheads="1"/>
          </p:cNvSpPr>
          <p:nvPr/>
        </p:nvSpPr>
        <p:spPr bwMode="auto">
          <a:xfrm>
            <a:off x="503238" y="1577975"/>
            <a:ext cx="8199437" cy="4416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533400" indent="-5334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1182688" indent="-3810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362075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541463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lnSpc>
                <a:spcPct val="90000"/>
              </a:lnSpc>
              <a:spcAft>
                <a:spcPct val="40000"/>
              </a:spcAft>
              <a:buClr>
                <a:srgbClr val="BF0922"/>
              </a:buClr>
              <a:buFont typeface="Wingdings" pitchFamily="2" charset="2"/>
              <a:buChar char="u"/>
            </a:pPr>
            <a:r>
              <a:rPr lang="en-US" altLang="en-US" sz="2800" b="1"/>
              <a:t>MRP is a dynamic system</a:t>
            </a:r>
          </a:p>
          <a:p>
            <a:pPr>
              <a:lnSpc>
                <a:spcPct val="90000"/>
              </a:lnSpc>
              <a:spcAft>
                <a:spcPct val="40000"/>
              </a:spcAft>
              <a:buClr>
                <a:srgbClr val="BF0922"/>
              </a:buClr>
              <a:buFont typeface="Wingdings" pitchFamily="2" charset="2"/>
              <a:buChar char="u"/>
            </a:pPr>
            <a:r>
              <a:rPr lang="en-US" altLang="en-US" sz="2800" b="1"/>
              <a:t>Facilitates replanning when changes occur</a:t>
            </a:r>
          </a:p>
          <a:p>
            <a:pPr lvl="1">
              <a:lnSpc>
                <a:spcPct val="90000"/>
              </a:lnSpc>
              <a:spcAft>
                <a:spcPct val="40000"/>
              </a:spcAft>
              <a:buClr>
                <a:srgbClr val="BF0922"/>
              </a:buClr>
              <a:buFont typeface="Wingdings" pitchFamily="2" charset="2"/>
              <a:buChar char="u"/>
            </a:pPr>
            <a:r>
              <a:rPr lang="en-US" altLang="en-US" b="1"/>
              <a:t>Regenerating</a:t>
            </a:r>
          </a:p>
          <a:p>
            <a:pPr lvl="1">
              <a:lnSpc>
                <a:spcPct val="90000"/>
              </a:lnSpc>
              <a:spcAft>
                <a:spcPct val="40000"/>
              </a:spcAft>
              <a:buClr>
                <a:srgbClr val="BF0922"/>
              </a:buClr>
              <a:buFont typeface="Wingdings" pitchFamily="2" charset="2"/>
              <a:buChar char="u"/>
            </a:pPr>
            <a:r>
              <a:rPr lang="en-US" altLang="en-US" b="1"/>
              <a:t>Net change</a:t>
            </a:r>
          </a:p>
          <a:p>
            <a:pPr>
              <a:lnSpc>
                <a:spcPct val="90000"/>
              </a:lnSpc>
              <a:spcAft>
                <a:spcPct val="40000"/>
              </a:spcAft>
              <a:buClr>
                <a:srgbClr val="BF0922"/>
              </a:buClr>
              <a:buFont typeface="Wingdings" pitchFamily="2" charset="2"/>
              <a:buChar char="u"/>
            </a:pPr>
            <a:r>
              <a:rPr lang="en-US" altLang="en-US" sz="2800" b="1"/>
              <a:t>System nervousness can result from too many changes</a:t>
            </a:r>
          </a:p>
          <a:p>
            <a:pPr>
              <a:lnSpc>
                <a:spcPct val="90000"/>
              </a:lnSpc>
              <a:spcAft>
                <a:spcPct val="40000"/>
              </a:spcAft>
              <a:buClr>
                <a:srgbClr val="BF0922"/>
              </a:buClr>
              <a:buFont typeface="Wingdings" pitchFamily="2" charset="2"/>
              <a:buChar char="u"/>
            </a:pPr>
            <a:r>
              <a:rPr lang="en-US" altLang="en-US" sz="2800" b="1"/>
              <a:t>Time fences put limits on replanning</a:t>
            </a:r>
          </a:p>
          <a:p>
            <a:pPr>
              <a:lnSpc>
                <a:spcPct val="90000"/>
              </a:lnSpc>
              <a:spcAft>
                <a:spcPct val="40000"/>
              </a:spcAft>
              <a:buClr>
                <a:srgbClr val="BF0922"/>
              </a:buClr>
              <a:buFont typeface="Wingdings" pitchFamily="2" charset="2"/>
              <a:buChar char="u"/>
            </a:pPr>
            <a:r>
              <a:rPr lang="en-US" altLang="en-US" sz="2800" b="1"/>
              <a:t>Pegging links each item to its parent allowing effective analysis of changes</a:t>
            </a:r>
          </a:p>
        </p:txBody>
      </p:sp>
    </p:spTree>
    <p:extLst>
      <p:ext uri="{BB962C8B-B14F-4D97-AF65-F5344CB8AC3E}">
        <p14:creationId xmlns:p14="http://schemas.microsoft.com/office/powerpoint/2010/main" val="1119130958"/>
      </p:ext>
    </p:extLst>
  </p:cSld>
  <p:clrMapOvr>
    <a:masterClrMapping/>
  </p:clrMapOvr>
  <p:transition>
    <p:pull dir="l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101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379" grpId="0" autoUpdateAnimBg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434975"/>
            <a:ext cx="7772400" cy="939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2FFF74"/>
                </a:solidFill>
              </a14:hiddenFill>
            </a:ext>
          </a:extLst>
        </p:spPr>
        <p:txBody>
          <a:bodyPr/>
          <a:lstStyle/>
          <a:p>
            <a:r>
              <a:rPr lang="en-US" altLang="en-US"/>
              <a:t>MRP and JIT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altLang="en-US"/>
              <a:t>© 2011 Pearson Education</a:t>
            </a:r>
            <a:endParaRPr lang="en-US" altLang="en-US"/>
          </a:p>
        </p:txBody>
      </p:sp>
      <p:sp>
        <p:nvSpPr>
          <p:cNvPr id="103427" name="Rectangle 3"/>
          <p:cNvSpPr>
            <a:spLocks noChangeArrowheads="1"/>
          </p:cNvSpPr>
          <p:nvPr/>
        </p:nvSpPr>
        <p:spPr bwMode="auto">
          <a:xfrm>
            <a:off x="862013" y="1843088"/>
            <a:ext cx="7418387" cy="398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533400" indent="-5334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1169988" indent="-457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806575" indent="-457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2443163" indent="-457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3079750" indent="-457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353695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399415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445135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490855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lnSpc>
                <a:spcPct val="90000"/>
              </a:lnSpc>
              <a:spcAft>
                <a:spcPct val="40000"/>
              </a:spcAft>
              <a:buClr>
                <a:srgbClr val="BF0922"/>
              </a:buClr>
              <a:buFont typeface="Wingdings" pitchFamily="2" charset="2"/>
              <a:buChar char="u"/>
            </a:pPr>
            <a:r>
              <a:rPr lang="en-US" altLang="en-US" sz="3200" b="1"/>
              <a:t>MRP is a planning system that does not do detailed scheduling</a:t>
            </a:r>
          </a:p>
          <a:p>
            <a:pPr>
              <a:lnSpc>
                <a:spcPct val="90000"/>
              </a:lnSpc>
              <a:spcAft>
                <a:spcPct val="40000"/>
              </a:spcAft>
              <a:buClr>
                <a:srgbClr val="BF0922"/>
              </a:buClr>
              <a:buFont typeface="Wingdings" pitchFamily="2" charset="2"/>
              <a:buChar char="u"/>
            </a:pPr>
            <a:r>
              <a:rPr lang="en-US" altLang="en-US" sz="3200" b="1"/>
              <a:t>MRP requires fixed lead times which might actually vary with batch size</a:t>
            </a:r>
          </a:p>
          <a:p>
            <a:pPr>
              <a:lnSpc>
                <a:spcPct val="90000"/>
              </a:lnSpc>
              <a:spcAft>
                <a:spcPct val="40000"/>
              </a:spcAft>
              <a:buClr>
                <a:srgbClr val="BF0922"/>
              </a:buClr>
              <a:buFont typeface="Wingdings" pitchFamily="2" charset="2"/>
              <a:buChar char="u"/>
            </a:pPr>
            <a:r>
              <a:rPr lang="en-US" altLang="en-US" sz="3200" b="1"/>
              <a:t>JIT excels at rapidly moving small batches of material through the system</a:t>
            </a:r>
          </a:p>
        </p:txBody>
      </p:sp>
    </p:spTree>
    <p:extLst>
      <p:ext uri="{BB962C8B-B14F-4D97-AF65-F5344CB8AC3E}">
        <p14:creationId xmlns:p14="http://schemas.microsoft.com/office/powerpoint/2010/main" val="1395643984"/>
      </p:ext>
    </p:extLst>
  </p:cSld>
  <p:clrMapOvr>
    <a:masterClrMapping/>
  </p:clrMapOvr>
  <p:transition>
    <p:pull dir="l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103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427" grpId="0" autoUpdateAnimBg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482600"/>
            <a:ext cx="7772400" cy="8636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2FFF74"/>
                </a:solidFill>
              </a14:hiddenFill>
            </a:ext>
          </a:extLst>
        </p:spPr>
        <p:txBody>
          <a:bodyPr/>
          <a:lstStyle/>
          <a:p>
            <a:r>
              <a:rPr lang="en-US" altLang="en-US"/>
              <a:t>MRP Structure</a:t>
            </a:r>
          </a:p>
        </p:txBody>
      </p:sp>
      <p:sp>
        <p:nvSpPr>
          <p:cNvPr id="111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altLang="en-US"/>
              <a:t>© 2011 Pearson Education</a:t>
            </a:r>
            <a:endParaRPr lang="en-US" altLang="en-US"/>
          </a:p>
        </p:txBody>
      </p:sp>
      <p:sp>
        <p:nvSpPr>
          <p:cNvPr id="73731" name="Rectangle 3"/>
          <p:cNvSpPr>
            <a:spLocks noChangeArrowheads="1"/>
          </p:cNvSpPr>
          <p:nvPr/>
        </p:nvSpPr>
        <p:spPr bwMode="auto">
          <a:xfrm>
            <a:off x="352425" y="6130925"/>
            <a:ext cx="12573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600" b="1"/>
              <a:t>Figure 14.5</a:t>
            </a:r>
          </a:p>
        </p:txBody>
      </p:sp>
      <p:grpSp>
        <p:nvGrpSpPr>
          <p:cNvPr id="73732" name="Group 4"/>
          <p:cNvGrpSpPr>
            <a:grpSpLocks/>
          </p:cNvGrpSpPr>
          <p:nvPr/>
        </p:nvGrpSpPr>
        <p:grpSpPr bwMode="auto">
          <a:xfrm>
            <a:off x="5118100" y="1522413"/>
            <a:ext cx="2544763" cy="4827587"/>
            <a:chOff x="3224" y="959"/>
            <a:chExt cx="1603" cy="3041"/>
          </a:xfrm>
        </p:grpSpPr>
        <p:grpSp>
          <p:nvGrpSpPr>
            <p:cNvPr id="73733" name="Group 5"/>
            <p:cNvGrpSpPr>
              <a:grpSpLocks/>
            </p:cNvGrpSpPr>
            <p:nvPr/>
          </p:nvGrpSpPr>
          <p:grpSpPr bwMode="auto">
            <a:xfrm>
              <a:off x="3839" y="959"/>
              <a:ext cx="988" cy="3041"/>
              <a:chOff x="3839" y="959"/>
              <a:chExt cx="988" cy="3041"/>
            </a:xfrm>
          </p:grpSpPr>
          <p:sp>
            <p:nvSpPr>
              <p:cNvPr id="73734" name="Rectangle 6"/>
              <p:cNvSpPr>
                <a:spLocks noChangeArrowheads="1"/>
              </p:cNvSpPr>
              <p:nvPr/>
            </p:nvSpPr>
            <p:spPr bwMode="auto">
              <a:xfrm>
                <a:off x="3886" y="959"/>
                <a:ext cx="937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 sz="1400" b="1"/>
                  <a:t>Output Reports</a:t>
                </a:r>
              </a:p>
            </p:txBody>
          </p:sp>
          <p:grpSp>
            <p:nvGrpSpPr>
              <p:cNvPr id="73735" name="Group 7"/>
              <p:cNvGrpSpPr>
                <a:grpSpLocks/>
              </p:cNvGrpSpPr>
              <p:nvPr/>
            </p:nvGrpSpPr>
            <p:grpSpPr bwMode="auto">
              <a:xfrm>
                <a:off x="3896" y="1224"/>
                <a:ext cx="872" cy="848"/>
                <a:chOff x="3896" y="1224"/>
                <a:chExt cx="872" cy="848"/>
              </a:xfrm>
            </p:grpSpPr>
            <p:sp>
              <p:nvSpPr>
                <p:cNvPr id="73736" name="Rectangle 8"/>
                <p:cNvSpPr>
                  <a:spLocks noChangeArrowheads="1"/>
                </p:cNvSpPr>
                <p:nvPr/>
              </p:nvSpPr>
              <p:spPr bwMode="auto">
                <a:xfrm>
                  <a:off x="3896" y="1224"/>
                  <a:ext cx="872" cy="848"/>
                </a:xfrm>
                <a:prstGeom prst="rect">
                  <a:avLst/>
                </a:prstGeom>
                <a:solidFill>
                  <a:srgbClr val="FED88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ZA"/>
                </a:p>
              </p:txBody>
            </p:sp>
            <p:sp>
              <p:nvSpPr>
                <p:cNvPr id="73737" name="Rectangle 9"/>
                <p:cNvSpPr>
                  <a:spLocks noChangeArrowheads="1"/>
                </p:cNvSpPr>
                <p:nvPr/>
              </p:nvSpPr>
              <p:spPr bwMode="auto">
                <a:xfrm>
                  <a:off x="3960" y="1224"/>
                  <a:ext cx="744" cy="2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 algn="ctr">
                    <a:lnSpc>
                      <a:spcPct val="85000"/>
                    </a:lnSpc>
                  </a:pPr>
                  <a:r>
                    <a:rPr lang="en-US" altLang="en-US" sz="1200" b="1"/>
                    <a:t>MRP by period report</a:t>
                  </a:r>
                </a:p>
              </p:txBody>
            </p:sp>
            <p:grpSp>
              <p:nvGrpSpPr>
                <p:cNvPr id="73738" name="Group 10"/>
                <p:cNvGrpSpPr>
                  <a:grpSpLocks/>
                </p:cNvGrpSpPr>
                <p:nvPr/>
              </p:nvGrpSpPr>
              <p:grpSpPr bwMode="auto">
                <a:xfrm>
                  <a:off x="3948" y="1476"/>
                  <a:ext cx="776" cy="552"/>
                  <a:chOff x="4904" y="1104"/>
                  <a:chExt cx="776" cy="612"/>
                </a:xfrm>
              </p:grpSpPr>
              <p:grpSp>
                <p:nvGrpSpPr>
                  <p:cNvPr id="73739" name="Group 11"/>
                  <p:cNvGrpSpPr>
                    <a:grpSpLocks/>
                  </p:cNvGrpSpPr>
                  <p:nvPr/>
                </p:nvGrpSpPr>
                <p:grpSpPr bwMode="auto">
                  <a:xfrm>
                    <a:off x="4904" y="1104"/>
                    <a:ext cx="776" cy="612"/>
                    <a:chOff x="4190" y="2836"/>
                    <a:chExt cx="776" cy="612"/>
                  </a:xfrm>
                </p:grpSpPr>
                <p:sp>
                  <p:nvSpPr>
                    <p:cNvPr id="73740" name="Rectangle 12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190" y="2836"/>
                      <a:ext cx="776" cy="612"/>
                    </a:xfrm>
                    <a:prstGeom prst="rect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ZA"/>
                    </a:p>
                  </p:txBody>
                </p:sp>
                <p:sp>
                  <p:nvSpPr>
                    <p:cNvPr id="73741" name="Line 13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192" y="2922"/>
                      <a:ext cx="772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ZA"/>
                    </a:p>
                  </p:txBody>
                </p:sp>
                <p:sp>
                  <p:nvSpPr>
                    <p:cNvPr id="73742" name="Line 14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192" y="3009"/>
                      <a:ext cx="772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ZA"/>
                    </a:p>
                  </p:txBody>
                </p:sp>
                <p:sp>
                  <p:nvSpPr>
                    <p:cNvPr id="73743" name="Line 15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192" y="3096"/>
                      <a:ext cx="772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ZA"/>
                    </a:p>
                  </p:txBody>
                </p:sp>
                <p:sp>
                  <p:nvSpPr>
                    <p:cNvPr id="73744" name="Line 16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192" y="3270"/>
                      <a:ext cx="772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ZA"/>
                    </a:p>
                  </p:txBody>
                </p:sp>
                <p:sp>
                  <p:nvSpPr>
                    <p:cNvPr id="73745" name="Line 17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192" y="3357"/>
                      <a:ext cx="772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ZA"/>
                    </a:p>
                  </p:txBody>
                </p:sp>
                <p:sp>
                  <p:nvSpPr>
                    <p:cNvPr id="73746" name="Line 18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192" y="3183"/>
                      <a:ext cx="772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ZA"/>
                    </a:p>
                  </p:txBody>
                </p:sp>
              </p:grpSp>
              <p:sp>
                <p:nvSpPr>
                  <p:cNvPr id="73747" name="Line 19"/>
                  <p:cNvSpPr>
                    <a:spLocks noChangeShapeType="1"/>
                  </p:cNvSpPr>
                  <p:nvPr/>
                </p:nvSpPr>
                <p:spPr bwMode="auto">
                  <a:xfrm>
                    <a:off x="5002" y="1104"/>
                    <a:ext cx="0" cy="604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ZA"/>
                  </a:p>
                </p:txBody>
              </p:sp>
              <p:sp>
                <p:nvSpPr>
                  <p:cNvPr id="73748" name="Line 20"/>
                  <p:cNvSpPr>
                    <a:spLocks noChangeShapeType="1"/>
                  </p:cNvSpPr>
                  <p:nvPr/>
                </p:nvSpPr>
                <p:spPr bwMode="auto">
                  <a:xfrm>
                    <a:off x="5161" y="1104"/>
                    <a:ext cx="0" cy="604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ZA"/>
                  </a:p>
                </p:txBody>
              </p:sp>
              <p:sp>
                <p:nvSpPr>
                  <p:cNvPr id="73749" name="Line 21"/>
                  <p:cNvSpPr>
                    <a:spLocks noChangeShapeType="1"/>
                  </p:cNvSpPr>
                  <p:nvPr/>
                </p:nvSpPr>
                <p:spPr bwMode="auto">
                  <a:xfrm>
                    <a:off x="5320" y="1104"/>
                    <a:ext cx="0" cy="604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ZA"/>
                  </a:p>
                </p:txBody>
              </p:sp>
              <p:sp>
                <p:nvSpPr>
                  <p:cNvPr id="73750" name="Line 22"/>
                  <p:cNvSpPr>
                    <a:spLocks noChangeShapeType="1"/>
                  </p:cNvSpPr>
                  <p:nvPr/>
                </p:nvSpPr>
                <p:spPr bwMode="auto">
                  <a:xfrm>
                    <a:off x="5480" y="1104"/>
                    <a:ext cx="0" cy="604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ZA"/>
                  </a:p>
                </p:txBody>
              </p:sp>
            </p:grpSp>
          </p:grpSp>
          <p:grpSp>
            <p:nvGrpSpPr>
              <p:cNvPr id="73751" name="Group 23"/>
              <p:cNvGrpSpPr>
                <a:grpSpLocks/>
              </p:cNvGrpSpPr>
              <p:nvPr/>
            </p:nvGrpSpPr>
            <p:grpSpPr bwMode="auto">
              <a:xfrm>
                <a:off x="3952" y="1672"/>
                <a:ext cx="872" cy="848"/>
                <a:chOff x="3952" y="1672"/>
                <a:chExt cx="872" cy="848"/>
              </a:xfrm>
            </p:grpSpPr>
            <p:sp>
              <p:nvSpPr>
                <p:cNvPr id="73752" name="Rectangle 24"/>
                <p:cNvSpPr>
                  <a:spLocks noChangeArrowheads="1"/>
                </p:cNvSpPr>
                <p:nvPr/>
              </p:nvSpPr>
              <p:spPr bwMode="auto">
                <a:xfrm>
                  <a:off x="3952" y="1672"/>
                  <a:ext cx="872" cy="848"/>
                </a:xfrm>
                <a:prstGeom prst="rect">
                  <a:avLst/>
                </a:prstGeom>
                <a:solidFill>
                  <a:srgbClr val="FED88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ZA"/>
                </a:p>
              </p:txBody>
            </p:sp>
            <p:sp>
              <p:nvSpPr>
                <p:cNvPr id="73753" name="Rectangle 25"/>
                <p:cNvSpPr>
                  <a:spLocks noChangeArrowheads="1"/>
                </p:cNvSpPr>
                <p:nvPr/>
              </p:nvSpPr>
              <p:spPr bwMode="auto">
                <a:xfrm>
                  <a:off x="4066" y="1672"/>
                  <a:ext cx="644" cy="2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 algn="ctr">
                    <a:lnSpc>
                      <a:spcPct val="85000"/>
                    </a:lnSpc>
                  </a:pPr>
                  <a:r>
                    <a:rPr lang="en-US" altLang="en-US" sz="1200" b="1"/>
                    <a:t>MRP by date report</a:t>
                  </a:r>
                </a:p>
              </p:txBody>
            </p:sp>
            <p:grpSp>
              <p:nvGrpSpPr>
                <p:cNvPr id="73754" name="Group 26"/>
                <p:cNvGrpSpPr>
                  <a:grpSpLocks/>
                </p:cNvGrpSpPr>
                <p:nvPr/>
              </p:nvGrpSpPr>
              <p:grpSpPr bwMode="auto">
                <a:xfrm>
                  <a:off x="4000" y="1926"/>
                  <a:ext cx="776" cy="556"/>
                  <a:chOff x="4924" y="1776"/>
                  <a:chExt cx="776" cy="612"/>
                </a:xfrm>
              </p:grpSpPr>
              <p:grpSp>
                <p:nvGrpSpPr>
                  <p:cNvPr id="73755" name="Group 27"/>
                  <p:cNvGrpSpPr>
                    <a:grpSpLocks/>
                  </p:cNvGrpSpPr>
                  <p:nvPr/>
                </p:nvGrpSpPr>
                <p:grpSpPr bwMode="auto">
                  <a:xfrm>
                    <a:off x="4924" y="1776"/>
                    <a:ext cx="776" cy="612"/>
                    <a:chOff x="4190" y="2836"/>
                    <a:chExt cx="776" cy="612"/>
                  </a:xfrm>
                </p:grpSpPr>
                <p:sp>
                  <p:nvSpPr>
                    <p:cNvPr id="73756" name="Rectangle 2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190" y="2836"/>
                      <a:ext cx="776" cy="612"/>
                    </a:xfrm>
                    <a:prstGeom prst="rect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ZA"/>
                    </a:p>
                  </p:txBody>
                </p:sp>
                <p:sp>
                  <p:nvSpPr>
                    <p:cNvPr id="73757" name="Line 29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192" y="2922"/>
                      <a:ext cx="772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ZA"/>
                    </a:p>
                  </p:txBody>
                </p:sp>
                <p:sp>
                  <p:nvSpPr>
                    <p:cNvPr id="73758" name="Line 30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192" y="3009"/>
                      <a:ext cx="772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ZA"/>
                    </a:p>
                  </p:txBody>
                </p:sp>
                <p:sp>
                  <p:nvSpPr>
                    <p:cNvPr id="73759" name="Line 31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192" y="3096"/>
                      <a:ext cx="772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ZA"/>
                    </a:p>
                  </p:txBody>
                </p:sp>
                <p:sp>
                  <p:nvSpPr>
                    <p:cNvPr id="73760" name="Line 32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192" y="3270"/>
                      <a:ext cx="772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ZA"/>
                    </a:p>
                  </p:txBody>
                </p:sp>
                <p:sp>
                  <p:nvSpPr>
                    <p:cNvPr id="73761" name="Line 33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192" y="3357"/>
                      <a:ext cx="772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ZA"/>
                    </a:p>
                  </p:txBody>
                </p:sp>
                <p:sp>
                  <p:nvSpPr>
                    <p:cNvPr id="73762" name="Line 34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192" y="3183"/>
                      <a:ext cx="772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ZA"/>
                    </a:p>
                  </p:txBody>
                </p:sp>
              </p:grpSp>
              <p:sp>
                <p:nvSpPr>
                  <p:cNvPr id="73763" name="Line 35"/>
                  <p:cNvSpPr>
                    <a:spLocks noChangeShapeType="1"/>
                  </p:cNvSpPr>
                  <p:nvPr/>
                </p:nvSpPr>
                <p:spPr bwMode="auto">
                  <a:xfrm>
                    <a:off x="5119" y="1776"/>
                    <a:ext cx="0" cy="604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ZA"/>
                  </a:p>
                </p:txBody>
              </p:sp>
            </p:grpSp>
          </p:grpSp>
          <p:grpSp>
            <p:nvGrpSpPr>
              <p:cNvPr id="73764" name="Group 36"/>
              <p:cNvGrpSpPr>
                <a:grpSpLocks/>
              </p:cNvGrpSpPr>
              <p:nvPr/>
            </p:nvGrpSpPr>
            <p:grpSpPr bwMode="auto">
              <a:xfrm>
                <a:off x="3896" y="2160"/>
                <a:ext cx="872" cy="848"/>
                <a:chOff x="3896" y="2160"/>
                <a:chExt cx="872" cy="848"/>
              </a:xfrm>
            </p:grpSpPr>
            <p:sp>
              <p:nvSpPr>
                <p:cNvPr id="73765" name="Rectangle 37"/>
                <p:cNvSpPr>
                  <a:spLocks noChangeArrowheads="1"/>
                </p:cNvSpPr>
                <p:nvPr/>
              </p:nvSpPr>
              <p:spPr bwMode="auto">
                <a:xfrm>
                  <a:off x="3896" y="2160"/>
                  <a:ext cx="872" cy="848"/>
                </a:xfrm>
                <a:prstGeom prst="rect">
                  <a:avLst/>
                </a:prstGeom>
                <a:solidFill>
                  <a:srgbClr val="FED88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ZA"/>
                </a:p>
              </p:txBody>
            </p:sp>
            <p:sp>
              <p:nvSpPr>
                <p:cNvPr id="73766" name="Rectangle 38"/>
                <p:cNvSpPr>
                  <a:spLocks noChangeArrowheads="1"/>
                </p:cNvSpPr>
                <p:nvPr/>
              </p:nvSpPr>
              <p:spPr bwMode="auto">
                <a:xfrm>
                  <a:off x="3923" y="2160"/>
                  <a:ext cx="818" cy="2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 algn="ctr">
                    <a:lnSpc>
                      <a:spcPct val="85000"/>
                    </a:lnSpc>
                  </a:pPr>
                  <a:r>
                    <a:rPr lang="en-US" altLang="en-US" sz="1200" b="1"/>
                    <a:t>Planned order report</a:t>
                  </a:r>
                </a:p>
              </p:txBody>
            </p:sp>
            <p:sp>
              <p:nvSpPr>
                <p:cNvPr id="73767" name="Line 39"/>
                <p:cNvSpPr>
                  <a:spLocks noChangeShapeType="1"/>
                </p:cNvSpPr>
                <p:nvPr/>
              </p:nvSpPr>
              <p:spPr bwMode="auto">
                <a:xfrm>
                  <a:off x="3968" y="2424"/>
                  <a:ext cx="728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ZA"/>
                </a:p>
              </p:txBody>
            </p:sp>
            <p:sp>
              <p:nvSpPr>
                <p:cNvPr id="73768" name="Line 40"/>
                <p:cNvSpPr>
                  <a:spLocks noChangeShapeType="1"/>
                </p:cNvSpPr>
                <p:nvPr/>
              </p:nvSpPr>
              <p:spPr bwMode="auto">
                <a:xfrm>
                  <a:off x="3968" y="2536"/>
                  <a:ext cx="728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ZA"/>
                </a:p>
              </p:txBody>
            </p:sp>
            <p:sp>
              <p:nvSpPr>
                <p:cNvPr id="73769" name="Line 41"/>
                <p:cNvSpPr>
                  <a:spLocks noChangeShapeType="1"/>
                </p:cNvSpPr>
                <p:nvPr/>
              </p:nvSpPr>
              <p:spPr bwMode="auto">
                <a:xfrm>
                  <a:off x="3968" y="2648"/>
                  <a:ext cx="728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ZA"/>
                </a:p>
              </p:txBody>
            </p:sp>
            <p:sp>
              <p:nvSpPr>
                <p:cNvPr id="73770" name="Line 42"/>
                <p:cNvSpPr>
                  <a:spLocks noChangeShapeType="1"/>
                </p:cNvSpPr>
                <p:nvPr/>
              </p:nvSpPr>
              <p:spPr bwMode="auto">
                <a:xfrm>
                  <a:off x="3968" y="2480"/>
                  <a:ext cx="728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ZA"/>
                </a:p>
              </p:txBody>
            </p:sp>
            <p:sp>
              <p:nvSpPr>
                <p:cNvPr id="73771" name="Line 43"/>
                <p:cNvSpPr>
                  <a:spLocks noChangeShapeType="1"/>
                </p:cNvSpPr>
                <p:nvPr/>
              </p:nvSpPr>
              <p:spPr bwMode="auto">
                <a:xfrm>
                  <a:off x="3968" y="2592"/>
                  <a:ext cx="728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ZA"/>
                </a:p>
              </p:txBody>
            </p:sp>
          </p:grpSp>
          <p:grpSp>
            <p:nvGrpSpPr>
              <p:cNvPr id="73772" name="Group 44"/>
              <p:cNvGrpSpPr>
                <a:grpSpLocks/>
              </p:cNvGrpSpPr>
              <p:nvPr/>
            </p:nvGrpSpPr>
            <p:grpSpPr bwMode="auto">
              <a:xfrm>
                <a:off x="3953" y="2664"/>
                <a:ext cx="874" cy="848"/>
                <a:chOff x="3953" y="2664"/>
                <a:chExt cx="874" cy="848"/>
              </a:xfrm>
            </p:grpSpPr>
            <p:sp>
              <p:nvSpPr>
                <p:cNvPr id="73773" name="Rectangle 45"/>
                <p:cNvSpPr>
                  <a:spLocks noChangeArrowheads="1"/>
                </p:cNvSpPr>
                <p:nvPr/>
              </p:nvSpPr>
              <p:spPr bwMode="auto">
                <a:xfrm>
                  <a:off x="3954" y="2664"/>
                  <a:ext cx="872" cy="848"/>
                </a:xfrm>
                <a:prstGeom prst="rect">
                  <a:avLst/>
                </a:prstGeom>
                <a:solidFill>
                  <a:srgbClr val="FED88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ZA"/>
                </a:p>
              </p:txBody>
            </p:sp>
            <p:sp>
              <p:nvSpPr>
                <p:cNvPr id="73774" name="Rectangle 46"/>
                <p:cNvSpPr>
                  <a:spLocks noChangeArrowheads="1"/>
                </p:cNvSpPr>
                <p:nvPr/>
              </p:nvSpPr>
              <p:spPr bwMode="auto">
                <a:xfrm>
                  <a:off x="3953" y="2664"/>
                  <a:ext cx="874" cy="15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algn="ctr">
                    <a:lnSpc>
                      <a:spcPct val="85000"/>
                    </a:lnSpc>
                  </a:pPr>
                  <a:r>
                    <a:rPr lang="en-US" altLang="en-US" sz="1200" b="1"/>
                    <a:t>Purchase advice</a:t>
                  </a:r>
                </a:p>
              </p:txBody>
            </p:sp>
            <p:grpSp>
              <p:nvGrpSpPr>
                <p:cNvPr id="73775" name="Group 47"/>
                <p:cNvGrpSpPr>
                  <a:grpSpLocks/>
                </p:cNvGrpSpPr>
                <p:nvPr/>
              </p:nvGrpSpPr>
              <p:grpSpPr bwMode="auto">
                <a:xfrm>
                  <a:off x="4002" y="2824"/>
                  <a:ext cx="776" cy="612"/>
                  <a:chOff x="4190" y="2836"/>
                  <a:chExt cx="776" cy="612"/>
                </a:xfrm>
              </p:grpSpPr>
              <p:grpSp>
                <p:nvGrpSpPr>
                  <p:cNvPr id="73776" name="Group 48"/>
                  <p:cNvGrpSpPr>
                    <a:grpSpLocks/>
                  </p:cNvGrpSpPr>
                  <p:nvPr/>
                </p:nvGrpSpPr>
                <p:grpSpPr bwMode="auto">
                  <a:xfrm>
                    <a:off x="4190" y="2836"/>
                    <a:ext cx="776" cy="612"/>
                    <a:chOff x="4190" y="2836"/>
                    <a:chExt cx="776" cy="612"/>
                  </a:xfrm>
                </p:grpSpPr>
                <p:sp>
                  <p:nvSpPr>
                    <p:cNvPr id="73777" name="Rectangle 49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190" y="2836"/>
                      <a:ext cx="776" cy="612"/>
                    </a:xfrm>
                    <a:prstGeom prst="rect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ZA"/>
                    </a:p>
                  </p:txBody>
                </p:sp>
                <p:sp>
                  <p:nvSpPr>
                    <p:cNvPr id="73778" name="Line 50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192" y="2922"/>
                      <a:ext cx="772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ZA"/>
                    </a:p>
                  </p:txBody>
                </p:sp>
                <p:sp>
                  <p:nvSpPr>
                    <p:cNvPr id="73779" name="Line 51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192" y="3009"/>
                      <a:ext cx="772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ZA"/>
                    </a:p>
                  </p:txBody>
                </p:sp>
                <p:sp>
                  <p:nvSpPr>
                    <p:cNvPr id="73780" name="Line 52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192" y="3096"/>
                      <a:ext cx="772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ZA"/>
                    </a:p>
                  </p:txBody>
                </p:sp>
                <p:sp>
                  <p:nvSpPr>
                    <p:cNvPr id="73781" name="Line 53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192" y="3270"/>
                      <a:ext cx="772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ZA"/>
                    </a:p>
                  </p:txBody>
                </p:sp>
                <p:sp>
                  <p:nvSpPr>
                    <p:cNvPr id="73782" name="Line 54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192" y="3357"/>
                      <a:ext cx="772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ZA"/>
                    </a:p>
                  </p:txBody>
                </p:sp>
                <p:sp>
                  <p:nvSpPr>
                    <p:cNvPr id="73783" name="Line 55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192" y="3183"/>
                      <a:ext cx="772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en-ZA"/>
                    </a:p>
                  </p:txBody>
                </p:sp>
              </p:grpSp>
              <p:sp>
                <p:nvSpPr>
                  <p:cNvPr id="73784" name="Line 56"/>
                  <p:cNvSpPr>
                    <a:spLocks noChangeShapeType="1"/>
                  </p:cNvSpPr>
                  <p:nvPr/>
                </p:nvSpPr>
                <p:spPr bwMode="auto">
                  <a:xfrm>
                    <a:off x="4288" y="2836"/>
                    <a:ext cx="0" cy="604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ZA"/>
                  </a:p>
                </p:txBody>
              </p:sp>
              <p:sp>
                <p:nvSpPr>
                  <p:cNvPr id="73785" name="Line 57"/>
                  <p:cNvSpPr>
                    <a:spLocks noChangeShapeType="1"/>
                  </p:cNvSpPr>
                  <p:nvPr/>
                </p:nvSpPr>
                <p:spPr bwMode="auto">
                  <a:xfrm>
                    <a:off x="4385" y="2836"/>
                    <a:ext cx="0" cy="604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ZA"/>
                  </a:p>
                </p:txBody>
              </p:sp>
              <p:sp>
                <p:nvSpPr>
                  <p:cNvPr id="73786" name="Line 58"/>
                  <p:cNvSpPr>
                    <a:spLocks noChangeShapeType="1"/>
                  </p:cNvSpPr>
                  <p:nvPr/>
                </p:nvSpPr>
                <p:spPr bwMode="auto">
                  <a:xfrm>
                    <a:off x="4481" y="2836"/>
                    <a:ext cx="0" cy="604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ZA"/>
                  </a:p>
                </p:txBody>
              </p:sp>
              <p:sp>
                <p:nvSpPr>
                  <p:cNvPr id="73787" name="Line 59"/>
                  <p:cNvSpPr>
                    <a:spLocks noChangeShapeType="1"/>
                  </p:cNvSpPr>
                  <p:nvPr/>
                </p:nvSpPr>
                <p:spPr bwMode="auto">
                  <a:xfrm>
                    <a:off x="4674" y="2836"/>
                    <a:ext cx="0" cy="604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ZA"/>
                  </a:p>
                </p:txBody>
              </p:sp>
              <p:sp>
                <p:nvSpPr>
                  <p:cNvPr id="73788" name="Line 60"/>
                  <p:cNvSpPr>
                    <a:spLocks noChangeShapeType="1"/>
                  </p:cNvSpPr>
                  <p:nvPr/>
                </p:nvSpPr>
                <p:spPr bwMode="auto">
                  <a:xfrm>
                    <a:off x="4867" y="2836"/>
                    <a:ext cx="0" cy="604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ZA"/>
                  </a:p>
                </p:txBody>
              </p:sp>
              <p:sp>
                <p:nvSpPr>
                  <p:cNvPr id="73789" name="Line 61"/>
                  <p:cNvSpPr>
                    <a:spLocks noChangeShapeType="1"/>
                  </p:cNvSpPr>
                  <p:nvPr/>
                </p:nvSpPr>
                <p:spPr bwMode="auto">
                  <a:xfrm>
                    <a:off x="4578" y="2836"/>
                    <a:ext cx="0" cy="604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ZA"/>
                  </a:p>
                </p:txBody>
              </p:sp>
              <p:sp>
                <p:nvSpPr>
                  <p:cNvPr id="73790" name="Line 62"/>
                  <p:cNvSpPr>
                    <a:spLocks noChangeShapeType="1"/>
                  </p:cNvSpPr>
                  <p:nvPr/>
                </p:nvSpPr>
                <p:spPr bwMode="auto">
                  <a:xfrm>
                    <a:off x="4771" y="2836"/>
                    <a:ext cx="0" cy="604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ZA"/>
                  </a:p>
                </p:txBody>
              </p:sp>
            </p:grpSp>
          </p:grpSp>
          <p:grpSp>
            <p:nvGrpSpPr>
              <p:cNvPr id="73791" name="Group 63"/>
              <p:cNvGrpSpPr>
                <a:grpSpLocks/>
              </p:cNvGrpSpPr>
              <p:nvPr/>
            </p:nvGrpSpPr>
            <p:grpSpPr bwMode="auto">
              <a:xfrm>
                <a:off x="3839" y="3152"/>
                <a:ext cx="959" cy="848"/>
                <a:chOff x="3839" y="3152"/>
                <a:chExt cx="959" cy="848"/>
              </a:xfrm>
            </p:grpSpPr>
            <p:sp>
              <p:nvSpPr>
                <p:cNvPr id="73792" name="Rectangle 64"/>
                <p:cNvSpPr>
                  <a:spLocks noChangeArrowheads="1"/>
                </p:cNvSpPr>
                <p:nvPr/>
              </p:nvSpPr>
              <p:spPr bwMode="auto">
                <a:xfrm>
                  <a:off x="3861" y="3152"/>
                  <a:ext cx="916" cy="848"/>
                </a:xfrm>
                <a:prstGeom prst="rect">
                  <a:avLst/>
                </a:prstGeom>
                <a:solidFill>
                  <a:srgbClr val="FED88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ZA"/>
                </a:p>
              </p:txBody>
            </p:sp>
            <p:sp>
              <p:nvSpPr>
                <p:cNvPr id="73793" name="Rectangle 65"/>
                <p:cNvSpPr>
                  <a:spLocks noChangeArrowheads="1"/>
                </p:cNvSpPr>
                <p:nvPr/>
              </p:nvSpPr>
              <p:spPr bwMode="auto">
                <a:xfrm>
                  <a:off x="3839" y="3152"/>
                  <a:ext cx="959" cy="74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 algn="ctr">
                    <a:lnSpc>
                      <a:spcPct val="85000"/>
                    </a:lnSpc>
                  </a:pPr>
                  <a:r>
                    <a:rPr lang="en-US" altLang="en-US" sz="1200" b="1"/>
                    <a:t>Exception reports</a:t>
                  </a:r>
                </a:p>
                <a:p>
                  <a:pPr algn="ctr">
                    <a:lnSpc>
                      <a:spcPct val="85000"/>
                    </a:lnSpc>
                  </a:pPr>
                  <a:endParaRPr lang="en-US" altLang="en-US" sz="1200" b="1"/>
                </a:p>
                <a:p>
                  <a:pPr algn="ctr">
                    <a:lnSpc>
                      <a:spcPct val="85000"/>
                    </a:lnSpc>
                  </a:pPr>
                  <a:r>
                    <a:rPr lang="en-US" altLang="en-US" sz="1200" b="1"/>
                    <a:t>Order early or late or not needed</a:t>
                  </a:r>
                </a:p>
                <a:p>
                  <a:pPr algn="ctr">
                    <a:lnSpc>
                      <a:spcPct val="85000"/>
                    </a:lnSpc>
                  </a:pPr>
                  <a:endParaRPr lang="en-US" altLang="en-US" sz="1200" b="1"/>
                </a:p>
                <a:p>
                  <a:pPr algn="ctr">
                    <a:lnSpc>
                      <a:spcPct val="85000"/>
                    </a:lnSpc>
                  </a:pPr>
                  <a:r>
                    <a:rPr lang="en-US" altLang="en-US" sz="1200" b="1"/>
                    <a:t>Order quantity too small or too large</a:t>
                  </a:r>
                </a:p>
              </p:txBody>
            </p:sp>
          </p:grpSp>
        </p:grpSp>
        <p:grpSp>
          <p:nvGrpSpPr>
            <p:cNvPr id="73794" name="Group 66"/>
            <p:cNvGrpSpPr>
              <a:grpSpLocks/>
            </p:cNvGrpSpPr>
            <p:nvPr/>
          </p:nvGrpSpPr>
          <p:grpSpPr bwMode="auto">
            <a:xfrm>
              <a:off x="3224" y="1680"/>
              <a:ext cx="728" cy="1800"/>
              <a:chOff x="3224" y="1680"/>
              <a:chExt cx="728" cy="1800"/>
            </a:xfrm>
          </p:grpSpPr>
          <p:sp>
            <p:nvSpPr>
              <p:cNvPr id="73795" name="Line 67"/>
              <p:cNvSpPr>
                <a:spLocks noChangeShapeType="1"/>
              </p:cNvSpPr>
              <p:nvPr/>
            </p:nvSpPr>
            <p:spPr bwMode="auto">
              <a:xfrm flipV="1">
                <a:off x="3224" y="1680"/>
                <a:ext cx="664" cy="648"/>
              </a:xfrm>
              <a:prstGeom prst="line">
                <a:avLst/>
              </a:prstGeom>
              <a:noFill/>
              <a:ln w="57150">
                <a:solidFill>
                  <a:schemeClr val="hlink"/>
                </a:solidFill>
                <a:round/>
                <a:headEnd/>
                <a:tailEnd type="triangl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ZA"/>
              </a:p>
            </p:txBody>
          </p:sp>
          <p:sp>
            <p:nvSpPr>
              <p:cNvPr id="73796" name="Line 68"/>
              <p:cNvSpPr>
                <a:spLocks noChangeShapeType="1"/>
              </p:cNvSpPr>
              <p:nvPr/>
            </p:nvSpPr>
            <p:spPr bwMode="auto">
              <a:xfrm>
                <a:off x="3288" y="3384"/>
                <a:ext cx="568" cy="96"/>
              </a:xfrm>
              <a:prstGeom prst="line">
                <a:avLst/>
              </a:prstGeom>
              <a:noFill/>
              <a:ln w="57150">
                <a:solidFill>
                  <a:schemeClr val="hlink"/>
                </a:solidFill>
                <a:round/>
                <a:headEnd/>
                <a:tailEnd type="triangl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ZA"/>
              </a:p>
            </p:txBody>
          </p:sp>
          <p:sp>
            <p:nvSpPr>
              <p:cNvPr id="73797" name="Line 69"/>
              <p:cNvSpPr>
                <a:spLocks noChangeShapeType="1"/>
              </p:cNvSpPr>
              <p:nvPr/>
            </p:nvSpPr>
            <p:spPr bwMode="auto">
              <a:xfrm flipV="1">
                <a:off x="3240" y="2080"/>
                <a:ext cx="712" cy="584"/>
              </a:xfrm>
              <a:prstGeom prst="line">
                <a:avLst/>
              </a:prstGeom>
              <a:noFill/>
              <a:ln w="57150">
                <a:solidFill>
                  <a:schemeClr val="hlink"/>
                </a:solidFill>
                <a:round/>
                <a:headEnd/>
                <a:tailEnd type="triangl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ZA"/>
              </a:p>
            </p:txBody>
          </p:sp>
          <p:sp>
            <p:nvSpPr>
              <p:cNvPr id="73798" name="Line 70"/>
              <p:cNvSpPr>
                <a:spLocks noChangeShapeType="1"/>
              </p:cNvSpPr>
              <p:nvPr/>
            </p:nvSpPr>
            <p:spPr bwMode="auto">
              <a:xfrm flipV="1">
                <a:off x="3288" y="2608"/>
                <a:ext cx="584" cy="408"/>
              </a:xfrm>
              <a:prstGeom prst="line">
                <a:avLst/>
              </a:prstGeom>
              <a:noFill/>
              <a:ln w="57150">
                <a:solidFill>
                  <a:schemeClr val="hlink"/>
                </a:solidFill>
                <a:round/>
                <a:headEnd/>
                <a:tailEnd type="triangl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ZA"/>
              </a:p>
            </p:txBody>
          </p:sp>
          <p:sp>
            <p:nvSpPr>
              <p:cNvPr id="73799" name="Line 71"/>
              <p:cNvSpPr>
                <a:spLocks noChangeShapeType="1"/>
              </p:cNvSpPr>
              <p:nvPr/>
            </p:nvSpPr>
            <p:spPr bwMode="auto">
              <a:xfrm flipV="1">
                <a:off x="3328" y="2960"/>
                <a:ext cx="616" cy="296"/>
              </a:xfrm>
              <a:prstGeom prst="line">
                <a:avLst/>
              </a:prstGeom>
              <a:noFill/>
              <a:ln w="57150">
                <a:solidFill>
                  <a:schemeClr val="hlink"/>
                </a:solidFill>
                <a:round/>
                <a:headEnd/>
                <a:tailEnd type="triangl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ZA"/>
              </a:p>
            </p:txBody>
          </p:sp>
        </p:grpSp>
      </p:grpSp>
      <p:grpSp>
        <p:nvGrpSpPr>
          <p:cNvPr id="73800" name="Group 72"/>
          <p:cNvGrpSpPr>
            <a:grpSpLocks/>
          </p:cNvGrpSpPr>
          <p:nvPr/>
        </p:nvGrpSpPr>
        <p:grpSpPr bwMode="auto">
          <a:xfrm>
            <a:off x="1279525" y="1509713"/>
            <a:ext cx="2682875" cy="4370387"/>
            <a:chOff x="806" y="951"/>
            <a:chExt cx="1690" cy="2753"/>
          </a:xfrm>
        </p:grpSpPr>
        <p:grpSp>
          <p:nvGrpSpPr>
            <p:cNvPr id="73801" name="Group 73"/>
            <p:cNvGrpSpPr>
              <a:grpSpLocks/>
            </p:cNvGrpSpPr>
            <p:nvPr/>
          </p:nvGrpSpPr>
          <p:grpSpPr bwMode="auto">
            <a:xfrm>
              <a:off x="1696" y="1464"/>
              <a:ext cx="800" cy="1992"/>
              <a:chOff x="1696" y="1464"/>
              <a:chExt cx="800" cy="1992"/>
            </a:xfrm>
          </p:grpSpPr>
          <p:sp>
            <p:nvSpPr>
              <p:cNvPr id="73802" name="Line 74"/>
              <p:cNvSpPr>
                <a:spLocks noChangeShapeType="1"/>
              </p:cNvSpPr>
              <p:nvPr/>
            </p:nvSpPr>
            <p:spPr bwMode="auto">
              <a:xfrm flipV="1">
                <a:off x="1752" y="3280"/>
                <a:ext cx="600" cy="176"/>
              </a:xfrm>
              <a:prstGeom prst="line">
                <a:avLst/>
              </a:prstGeom>
              <a:noFill/>
              <a:ln w="57150">
                <a:solidFill>
                  <a:schemeClr val="hlink"/>
                </a:solidFill>
                <a:round/>
                <a:headEnd/>
                <a:tailEnd type="triangl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ZA"/>
              </a:p>
            </p:txBody>
          </p:sp>
          <p:sp>
            <p:nvSpPr>
              <p:cNvPr id="73803" name="Line 75"/>
              <p:cNvSpPr>
                <a:spLocks noChangeShapeType="1"/>
              </p:cNvSpPr>
              <p:nvPr/>
            </p:nvSpPr>
            <p:spPr bwMode="auto">
              <a:xfrm>
                <a:off x="1696" y="1464"/>
                <a:ext cx="800" cy="816"/>
              </a:xfrm>
              <a:prstGeom prst="line">
                <a:avLst/>
              </a:prstGeom>
              <a:noFill/>
              <a:ln w="57150">
                <a:solidFill>
                  <a:schemeClr val="hlink"/>
                </a:solidFill>
                <a:round/>
                <a:headEnd/>
                <a:tailEnd type="triangl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ZA"/>
              </a:p>
            </p:txBody>
          </p:sp>
          <p:sp>
            <p:nvSpPr>
              <p:cNvPr id="73804" name="Line 76"/>
              <p:cNvSpPr>
                <a:spLocks noChangeShapeType="1"/>
              </p:cNvSpPr>
              <p:nvPr/>
            </p:nvSpPr>
            <p:spPr bwMode="auto">
              <a:xfrm>
                <a:off x="1704" y="2760"/>
                <a:ext cx="656" cy="200"/>
              </a:xfrm>
              <a:prstGeom prst="line">
                <a:avLst/>
              </a:prstGeom>
              <a:noFill/>
              <a:ln w="57150">
                <a:solidFill>
                  <a:schemeClr val="hlink"/>
                </a:solidFill>
                <a:round/>
                <a:headEnd/>
                <a:tailEnd type="triangl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ZA"/>
              </a:p>
            </p:txBody>
          </p:sp>
          <p:sp>
            <p:nvSpPr>
              <p:cNvPr id="73805" name="Line 77"/>
              <p:cNvSpPr>
                <a:spLocks noChangeShapeType="1"/>
              </p:cNvSpPr>
              <p:nvPr/>
            </p:nvSpPr>
            <p:spPr bwMode="auto">
              <a:xfrm>
                <a:off x="1736" y="2088"/>
                <a:ext cx="712" cy="512"/>
              </a:xfrm>
              <a:prstGeom prst="line">
                <a:avLst/>
              </a:prstGeom>
              <a:noFill/>
              <a:ln w="57150">
                <a:solidFill>
                  <a:schemeClr val="hlink"/>
                </a:solidFill>
                <a:round/>
                <a:headEnd/>
                <a:tailEnd type="triangl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ZA"/>
              </a:p>
            </p:txBody>
          </p:sp>
        </p:grpSp>
        <p:grpSp>
          <p:nvGrpSpPr>
            <p:cNvPr id="73806" name="Group 78"/>
            <p:cNvGrpSpPr>
              <a:grpSpLocks/>
            </p:cNvGrpSpPr>
            <p:nvPr/>
          </p:nvGrpSpPr>
          <p:grpSpPr bwMode="auto">
            <a:xfrm>
              <a:off x="806" y="951"/>
              <a:ext cx="1008" cy="2753"/>
              <a:chOff x="806" y="951"/>
              <a:chExt cx="1008" cy="2753"/>
            </a:xfrm>
          </p:grpSpPr>
          <p:sp>
            <p:nvSpPr>
              <p:cNvPr id="73807" name="AutoShape 79"/>
              <p:cNvSpPr>
                <a:spLocks noChangeArrowheads="1"/>
              </p:cNvSpPr>
              <p:nvPr/>
            </p:nvSpPr>
            <p:spPr bwMode="auto">
              <a:xfrm>
                <a:off x="806" y="3184"/>
                <a:ext cx="1008" cy="520"/>
              </a:xfrm>
              <a:prstGeom prst="can">
                <a:avLst>
                  <a:gd name="adj" fmla="val 50000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ZA"/>
              </a:p>
            </p:txBody>
          </p:sp>
          <p:sp>
            <p:nvSpPr>
              <p:cNvPr id="73808" name="Rectangle 80"/>
              <p:cNvSpPr>
                <a:spLocks noChangeArrowheads="1"/>
              </p:cNvSpPr>
              <p:nvPr/>
            </p:nvSpPr>
            <p:spPr bwMode="auto">
              <a:xfrm>
                <a:off x="988" y="951"/>
                <a:ext cx="645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 sz="1400" b="1"/>
                  <a:t>Data Files</a:t>
                </a:r>
              </a:p>
            </p:txBody>
          </p:sp>
          <p:sp>
            <p:nvSpPr>
              <p:cNvPr id="73809" name="Rectangle 81"/>
              <p:cNvSpPr>
                <a:spLocks noChangeArrowheads="1"/>
              </p:cNvSpPr>
              <p:nvPr/>
            </p:nvSpPr>
            <p:spPr bwMode="auto">
              <a:xfrm>
                <a:off x="817" y="3223"/>
                <a:ext cx="987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 sz="1400" b="1"/>
                  <a:t>Purchasing data</a:t>
                </a:r>
              </a:p>
            </p:txBody>
          </p:sp>
          <p:sp>
            <p:nvSpPr>
              <p:cNvPr id="73810" name="AutoShape 82"/>
              <p:cNvSpPr>
                <a:spLocks noChangeArrowheads="1"/>
              </p:cNvSpPr>
              <p:nvPr/>
            </p:nvSpPr>
            <p:spPr bwMode="auto">
              <a:xfrm>
                <a:off x="806" y="2520"/>
                <a:ext cx="1008" cy="520"/>
              </a:xfrm>
              <a:prstGeom prst="can">
                <a:avLst>
                  <a:gd name="adj" fmla="val 50000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ZA"/>
              </a:p>
            </p:txBody>
          </p:sp>
          <p:sp>
            <p:nvSpPr>
              <p:cNvPr id="73811" name="AutoShape 83"/>
              <p:cNvSpPr>
                <a:spLocks noChangeArrowheads="1"/>
              </p:cNvSpPr>
              <p:nvPr/>
            </p:nvSpPr>
            <p:spPr bwMode="auto">
              <a:xfrm>
                <a:off x="806" y="1900"/>
                <a:ext cx="1008" cy="520"/>
              </a:xfrm>
              <a:prstGeom prst="can">
                <a:avLst>
                  <a:gd name="adj" fmla="val 50000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ZA"/>
              </a:p>
            </p:txBody>
          </p:sp>
          <p:sp>
            <p:nvSpPr>
              <p:cNvPr id="73812" name="AutoShape 84"/>
              <p:cNvSpPr>
                <a:spLocks noChangeArrowheads="1"/>
              </p:cNvSpPr>
              <p:nvPr/>
            </p:nvSpPr>
            <p:spPr bwMode="auto">
              <a:xfrm>
                <a:off x="806" y="1248"/>
                <a:ext cx="1008" cy="520"/>
              </a:xfrm>
              <a:prstGeom prst="can">
                <a:avLst>
                  <a:gd name="adj" fmla="val 50000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ZA"/>
              </a:p>
            </p:txBody>
          </p:sp>
          <p:sp>
            <p:nvSpPr>
              <p:cNvPr id="73813" name="Rectangle 85"/>
              <p:cNvSpPr>
                <a:spLocks noChangeArrowheads="1"/>
              </p:cNvSpPr>
              <p:nvPr/>
            </p:nvSpPr>
            <p:spPr bwMode="auto">
              <a:xfrm>
                <a:off x="1122" y="1263"/>
                <a:ext cx="377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 sz="1400" b="1"/>
                  <a:t>BOM</a:t>
                </a:r>
              </a:p>
            </p:txBody>
          </p:sp>
          <p:sp>
            <p:nvSpPr>
              <p:cNvPr id="73814" name="Rectangle 86"/>
              <p:cNvSpPr>
                <a:spLocks noChangeArrowheads="1"/>
              </p:cNvSpPr>
              <p:nvPr/>
            </p:nvSpPr>
            <p:spPr bwMode="auto">
              <a:xfrm>
                <a:off x="960" y="1936"/>
                <a:ext cx="701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 sz="1400" b="1"/>
                  <a:t>Lead times</a:t>
                </a:r>
              </a:p>
            </p:txBody>
          </p:sp>
          <p:sp>
            <p:nvSpPr>
              <p:cNvPr id="73815" name="Rectangle 87"/>
              <p:cNvSpPr>
                <a:spLocks noChangeArrowheads="1"/>
              </p:cNvSpPr>
              <p:nvPr/>
            </p:nvSpPr>
            <p:spPr bwMode="auto">
              <a:xfrm>
                <a:off x="868" y="2160"/>
                <a:ext cx="884" cy="17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 sz="1200" b="1"/>
                  <a:t>(Item master file)</a:t>
                </a:r>
              </a:p>
            </p:txBody>
          </p:sp>
          <p:sp>
            <p:nvSpPr>
              <p:cNvPr id="73816" name="Rectangle 88"/>
              <p:cNvSpPr>
                <a:spLocks noChangeArrowheads="1"/>
              </p:cNvSpPr>
              <p:nvPr/>
            </p:nvSpPr>
            <p:spPr bwMode="auto">
              <a:xfrm>
                <a:off x="869" y="2551"/>
                <a:ext cx="882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 sz="1400" b="1"/>
                  <a:t>Inventory data</a:t>
                </a:r>
              </a:p>
            </p:txBody>
          </p:sp>
        </p:grpSp>
      </p:grpSp>
      <p:grpSp>
        <p:nvGrpSpPr>
          <p:cNvPr id="73817" name="Group 89"/>
          <p:cNvGrpSpPr>
            <a:grpSpLocks/>
          </p:cNvGrpSpPr>
          <p:nvPr/>
        </p:nvGrpSpPr>
        <p:grpSpPr bwMode="auto">
          <a:xfrm>
            <a:off x="3581400" y="1981200"/>
            <a:ext cx="1957388" cy="1181100"/>
            <a:chOff x="2256" y="1248"/>
            <a:chExt cx="1233" cy="744"/>
          </a:xfrm>
        </p:grpSpPr>
        <p:sp>
          <p:nvSpPr>
            <p:cNvPr id="73818" name="Line 90"/>
            <p:cNvSpPr>
              <a:spLocks noChangeShapeType="1"/>
            </p:cNvSpPr>
            <p:nvPr/>
          </p:nvSpPr>
          <p:spPr bwMode="auto">
            <a:xfrm>
              <a:off x="2880" y="1656"/>
              <a:ext cx="0" cy="336"/>
            </a:xfrm>
            <a:prstGeom prst="line">
              <a:avLst/>
            </a:prstGeom>
            <a:noFill/>
            <a:ln w="57150">
              <a:solidFill>
                <a:schemeClr val="hlink"/>
              </a:solidFill>
              <a:round/>
              <a:headEnd/>
              <a:tailEnd type="triangl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ZA"/>
            </a:p>
          </p:txBody>
        </p:sp>
        <p:grpSp>
          <p:nvGrpSpPr>
            <p:cNvPr id="73819" name="Group 91"/>
            <p:cNvGrpSpPr>
              <a:grpSpLocks/>
            </p:cNvGrpSpPr>
            <p:nvPr/>
          </p:nvGrpSpPr>
          <p:grpSpPr bwMode="auto">
            <a:xfrm>
              <a:off x="2256" y="1248"/>
              <a:ext cx="1233" cy="440"/>
              <a:chOff x="2256" y="1248"/>
              <a:chExt cx="1233" cy="440"/>
            </a:xfrm>
          </p:grpSpPr>
          <p:sp>
            <p:nvSpPr>
              <p:cNvPr id="73820" name="Rectangle 92"/>
              <p:cNvSpPr>
                <a:spLocks noChangeArrowheads="1"/>
              </p:cNvSpPr>
              <p:nvPr/>
            </p:nvSpPr>
            <p:spPr bwMode="auto">
              <a:xfrm>
                <a:off x="2256" y="1248"/>
                <a:ext cx="1232" cy="44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ZA"/>
              </a:p>
            </p:txBody>
          </p:sp>
          <p:sp>
            <p:nvSpPr>
              <p:cNvPr id="73821" name="Rectangle 93"/>
              <p:cNvSpPr>
                <a:spLocks noChangeArrowheads="1"/>
              </p:cNvSpPr>
              <p:nvPr/>
            </p:nvSpPr>
            <p:spPr bwMode="auto">
              <a:xfrm>
                <a:off x="2271" y="1327"/>
                <a:ext cx="1218" cy="28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ctr">
                  <a:lnSpc>
                    <a:spcPct val="85000"/>
                  </a:lnSpc>
                </a:pPr>
                <a:r>
                  <a:rPr lang="en-US" altLang="en-US" sz="1400" b="1"/>
                  <a:t>Master</a:t>
                </a:r>
              </a:p>
              <a:p>
                <a:pPr algn="ctr">
                  <a:lnSpc>
                    <a:spcPct val="85000"/>
                  </a:lnSpc>
                </a:pPr>
                <a:r>
                  <a:rPr lang="en-US" altLang="en-US" sz="1400" b="1"/>
                  <a:t>production schedule</a:t>
                </a:r>
              </a:p>
            </p:txBody>
          </p:sp>
        </p:grpSp>
      </p:grpSp>
      <p:grpSp>
        <p:nvGrpSpPr>
          <p:cNvPr id="73822" name="Group 94"/>
          <p:cNvGrpSpPr>
            <a:grpSpLocks/>
          </p:cNvGrpSpPr>
          <p:nvPr/>
        </p:nvGrpSpPr>
        <p:grpSpPr bwMode="auto">
          <a:xfrm>
            <a:off x="3759200" y="3167063"/>
            <a:ext cx="1625600" cy="2420937"/>
            <a:chOff x="2368" y="1995"/>
            <a:chExt cx="1024" cy="1525"/>
          </a:xfrm>
        </p:grpSpPr>
        <p:grpSp>
          <p:nvGrpSpPr>
            <p:cNvPr id="73823" name="Group 95"/>
            <p:cNvGrpSpPr>
              <a:grpSpLocks/>
            </p:cNvGrpSpPr>
            <p:nvPr/>
          </p:nvGrpSpPr>
          <p:grpSpPr bwMode="auto">
            <a:xfrm>
              <a:off x="2368" y="2632"/>
              <a:ext cx="1024" cy="888"/>
              <a:chOff x="2368" y="2616"/>
              <a:chExt cx="1024" cy="888"/>
            </a:xfrm>
          </p:grpSpPr>
          <p:sp>
            <p:nvSpPr>
              <p:cNvPr id="73824" name="Rectangle 96"/>
              <p:cNvSpPr>
                <a:spLocks noChangeArrowheads="1"/>
              </p:cNvSpPr>
              <p:nvPr/>
            </p:nvSpPr>
            <p:spPr bwMode="auto">
              <a:xfrm>
                <a:off x="2368" y="2616"/>
                <a:ext cx="1024" cy="888"/>
              </a:xfrm>
              <a:prstGeom prst="rect">
                <a:avLst/>
              </a:prstGeom>
              <a:solidFill>
                <a:srgbClr val="92D2CA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ZA"/>
              </a:p>
            </p:txBody>
          </p:sp>
          <p:sp>
            <p:nvSpPr>
              <p:cNvPr id="73825" name="Rectangle 97"/>
              <p:cNvSpPr>
                <a:spLocks noChangeArrowheads="1"/>
              </p:cNvSpPr>
              <p:nvPr/>
            </p:nvSpPr>
            <p:spPr bwMode="auto">
              <a:xfrm>
                <a:off x="2395" y="2687"/>
                <a:ext cx="969" cy="74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ctr">
                  <a:lnSpc>
                    <a:spcPct val="85000"/>
                  </a:lnSpc>
                </a:pPr>
                <a:r>
                  <a:rPr lang="en-US" altLang="en-US" sz="1400" b="1"/>
                  <a:t>Material requirement planning programs (computer and software)</a:t>
                </a:r>
              </a:p>
            </p:txBody>
          </p:sp>
        </p:grpSp>
        <p:grpSp>
          <p:nvGrpSpPr>
            <p:cNvPr id="73826" name="Group 98"/>
            <p:cNvGrpSpPr>
              <a:grpSpLocks/>
            </p:cNvGrpSpPr>
            <p:nvPr/>
          </p:nvGrpSpPr>
          <p:grpSpPr bwMode="auto">
            <a:xfrm>
              <a:off x="2493" y="1995"/>
              <a:ext cx="773" cy="641"/>
              <a:chOff x="4959" y="2443"/>
              <a:chExt cx="557" cy="489"/>
            </a:xfrm>
          </p:grpSpPr>
          <p:sp>
            <p:nvSpPr>
              <p:cNvPr id="73827" name="Freeform 99"/>
              <p:cNvSpPr>
                <a:spLocks/>
              </p:cNvSpPr>
              <p:nvPr/>
            </p:nvSpPr>
            <p:spPr bwMode="auto">
              <a:xfrm>
                <a:off x="4959" y="2443"/>
                <a:ext cx="557" cy="411"/>
              </a:xfrm>
              <a:custGeom>
                <a:avLst/>
                <a:gdLst>
                  <a:gd name="T0" fmla="*/ 47 w 557"/>
                  <a:gd name="T1" fmla="*/ 411 h 411"/>
                  <a:gd name="T2" fmla="*/ 35 w 557"/>
                  <a:gd name="T3" fmla="*/ 409 h 411"/>
                  <a:gd name="T4" fmla="*/ 25 w 557"/>
                  <a:gd name="T5" fmla="*/ 407 h 411"/>
                  <a:gd name="T6" fmla="*/ 18 w 557"/>
                  <a:gd name="T7" fmla="*/ 403 h 411"/>
                  <a:gd name="T8" fmla="*/ 12 w 557"/>
                  <a:gd name="T9" fmla="*/ 397 h 411"/>
                  <a:gd name="T10" fmla="*/ 6 w 557"/>
                  <a:gd name="T11" fmla="*/ 390 h 411"/>
                  <a:gd name="T12" fmla="*/ 2 w 557"/>
                  <a:gd name="T13" fmla="*/ 382 h 411"/>
                  <a:gd name="T14" fmla="*/ 0 w 557"/>
                  <a:gd name="T15" fmla="*/ 374 h 411"/>
                  <a:gd name="T16" fmla="*/ 0 w 557"/>
                  <a:gd name="T17" fmla="*/ 365 h 411"/>
                  <a:gd name="T18" fmla="*/ 0 w 557"/>
                  <a:gd name="T19" fmla="*/ 46 h 411"/>
                  <a:gd name="T20" fmla="*/ 0 w 557"/>
                  <a:gd name="T21" fmla="*/ 36 h 411"/>
                  <a:gd name="T22" fmla="*/ 2 w 557"/>
                  <a:gd name="T23" fmla="*/ 27 h 411"/>
                  <a:gd name="T24" fmla="*/ 6 w 557"/>
                  <a:gd name="T25" fmla="*/ 19 h 411"/>
                  <a:gd name="T26" fmla="*/ 12 w 557"/>
                  <a:gd name="T27" fmla="*/ 11 h 411"/>
                  <a:gd name="T28" fmla="*/ 18 w 557"/>
                  <a:gd name="T29" fmla="*/ 6 h 411"/>
                  <a:gd name="T30" fmla="*/ 25 w 557"/>
                  <a:gd name="T31" fmla="*/ 2 h 411"/>
                  <a:gd name="T32" fmla="*/ 35 w 557"/>
                  <a:gd name="T33" fmla="*/ 0 h 411"/>
                  <a:gd name="T34" fmla="*/ 47 w 557"/>
                  <a:gd name="T35" fmla="*/ 0 h 411"/>
                  <a:gd name="T36" fmla="*/ 511 w 557"/>
                  <a:gd name="T37" fmla="*/ 0 h 411"/>
                  <a:gd name="T38" fmla="*/ 523 w 557"/>
                  <a:gd name="T39" fmla="*/ 0 h 411"/>
                  <a:gd name="T40" fmla="*/ 532 w 557"/>
                  <a:gd name="T41" fmla="*/ 2 h 411"/>
                  <a:gd name="T42" fmla="*/ 540 w 557"/>
                  <a:gd name="T43" fmla="*/ 6 h 411"/>
                  <a:gd name="T44" fmla="*/ 548 w 557"/>
                  <a:gd name="T45" fmla="*/ 11 h 411"/>
                  <a:gd name="T46" fmla="*/ 552 w 557"/>
                  <a:gd name="T47" fmla="*/ 19 h 411"/>
                  <a:gd name="T48" fmla="*/ 555 w 557"/>
                  <a:gd name="T49" fmla="*/ 27 h 411"/>
                  <a:gd name="T50" fmla="*/ 557 w 557"/>
                  <a:gd name="T51" fmla="*/ 36 h 411"/>
                  <a:gd name="T52" fmla="*/ 557 w 557"/>
                  <a:gd name="T53" fmla="*/ 46 h 411"/>
                  <a:gd name="T54" fmla="*/ 557 w 557"/>
                  <a:gd name="T55" fmla="*/ 365 h 411"/>
                  <a:gd name="T56" fmla="*/ 557 w 557"/>
                  <a:gd name="T57" fmla="*/ 374 h 411"/>
                  <a:gd name="T58" fmla="*/ 555 w 557"/>
                  <a:gd name="T59" fmla="*/ 382 h 411"/>
                  <a:gd name="T60" fmla="*/ 552 w 557"/>
                  <a:gd name="T61" fmla="*/ 390 h 411"/>
                  <a:gd name="T62" fmla="*/ 548 w 557"/>
                  <a:gd name="T63" fmla="*/ 397 h 411"/>
                  <a:gd name="T64" fmla="*/ 540 w 557"/>
                  <a:gd name="T65" fmla="*/ 403 h 411"/>
                  <a:gd name="T66" fmla="*/ 532 w 557"/>
                  <a:gd name="T67" fmla="*/ 407 h 411"/>
                  <a:gd name="T68" fmla="*/ 523 w 557"/>
                  <a:gd name="T69" fmla="*/ 409 h 411"/>
                  <a:gd name="T70" fmla="*/ 511 w 557"/>
                  <a:gd name="T71" fmla="*/ 411 h 411"/>
                  <a:gd name="T72" fmla="*/ 47 w 557"/>
                  <a:gd name="T73" fmla="*/ 411 h 4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557" h="411">
                    <a:moveTo>
                      <a:pt x="47" y="411"/>
                    </a:moveTo>
                    <a:lnTo>
                      <a:pt x="35" y="409"/>
                    </a:lnTo>
                    <a:lnTo>
                      <a:pt x="25" y="407"/>
                    </a:lnTo>
                    <a:lnTo>
                      <a:pt x="18" y="403"/>
                    </a:lnTo>
                    <a:lnTo>
                      <a:pt x="12" y="397"/>
                    </a:lnTo>
                    <a:lnTo>
                      <a:pt x="6" y="390"/>
                    </a:lnTo>
                    <a:lnTo>
                      <a:pt x="2" y="382"/>
                    </a:lnTo>
                    <a:lnTo>
                      <a:pt x="0" y="374"/>
                    </a:lnTo>
                    <a:lnTo>
                      <a:pt x="0" y="365"/>
                    </a:lnTo>
                    <a:lnTo>
                      <a:pt x="0" y="46"/>
                    </a:lnTo>
                    <a:lnTo>
                      <a:pt x="0" y="36"/>
                    </a:lnTo>
                    <a:lnTo>
                      <a:pt x="2" y="27"/>
                    </a:lnTo>
                    <a:lnTo>
                      <a:pt x="6" y="19"/>
                    </a:lnTo>
                    <a:lnTo>
                      <a:pt x="12" y="11"/>
                    </a:lnTo>
                    <a:lnTo>
                      <a:pt x="18" y="6"/>
                    </a:lnTo>
                    <a:lnTo>
                      <a:pt x="25" y="2"/>
                    </a:lnTo>
                    <a:lnTo>
                      <a:pt x="35" y="0"/>
                    </a:lnTo>
                    <a:lnTo>
                      <a:pt x="47" y="0"/>
                    </a:lnTo>
                    <a:lnTo>
                      <a:pt x="511" y="0"/>
                    </a:lnTo>
                    <a:lnTo>
                      <a:pt x="523" y="0"/>
                    </a:lnTo>
                    <a:lnTo>
                      <a:pt x="532" y="2"/>
                    </a:lnTo>
                    <a:lnTo>
                      <a:pt x="540" y="6"/>
                    </a:lnTo>
                    <a:lnTo>
                      <a:pt x="548" y="11"/>
                    </a:lnTo>
                    <a:lnTo>
                      <a:pt x="552" y="19"/>
                    </a:lnTo>
                    <a:lnTo>
                      <a:pt x="555" y="27"/>
                    </a:lnTo>
                    <a:lnTo>
                      <a:pt x="557" y="36"/>
                    </a:lnTo>
                    <a:lnTo>
                      <a:pt x="557" y="46"/>
                    </a:lnTo>
                    <a:lnTo>
                      <a:pt x="557" y="365"/>
                    </a:lnTo>
                    <a:lnTo>
                      <a:pt x="557" y="374"/>
                    </a:lnTo>
                    <a:lnTo>
                      <a:pt x="555" y="382"/>
                    </a:lnTo>
                    <a:lnTo>
                      <a:pt x="552" y="390"/>
                    </a:lnTo>
                    <a:lnTo>
                      <a:pt x="548" y="397"/>
                    </a:lnTo>
                    <a:lnTo>
                      <a:pt x="540" y="403"/>
                    </a:lnTo>
                    <a:lnTo>
                      <a:pt x="532" y="407"/>
                    </a:lnTo>
                    <a:lnTo>
                      <a:pt x="523" y="409"/>
                    </a:lnTo>
                    <a:lnTo>
                      <a:pt x="511" y="411"/>
                    </a:lnTo>
                    <a:lnTo>
                      <a:pt x="47" y="41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ZA"/>
              </a:p>
            </p:txBody>
          </p:sp>
          <p:sp>
            <p:nvSpPr>
              <p:cNvPr id="73828" name="Freeform 100"/>
              <p:cNvSpPr>
                <a:spLocks/>
              </p:cNvSpPr>
              <p:nvPr/>
            </p:nvSpPr>
            <p:spPr bwMode="auto">
              <a:xfrm>
                <a:off x="4971" y="2454"/>
                <a:ext cx="534" cy="388"/>
              </a:xfrm>
              <a:custGeom>
                <a:avLst/>
                <a:gdLst>
                  <a:gd name="T0" fmla="*/ 0 w 534"/>
                  <a:gd name="T1" fmla="*/ 350 h 388"/>
                  <a:gd name="T2" fmla="*/ 0 w 534"/>
                  <a:gd name="T3" fmla="*/ 358 h 388"/>
                  <a:gd name="T4" fmla="*/ 2 w 534"/>
                  <a:gd name="T5" fmla="*/ 365 h 388"/>
                  <a:gd name="T6" fmla="*/ 6 w 534"/>
                  <a:gd name="T7" fmla="*/ 371 h 388"/>
                  <a:gd name="T8" fmla="*/ 10 w 534"/>
                  <a:gd name="T9" fmla="*/ 377 h 388"/>
                  <a:gd name="T10" fmla="*/ 13 w 534"/>
                  <a:gd name="T11" fmla="*/ 382 h 388"/>
                  <a:gd name="T12" fmla="*/ 21 w 534"/>
                  <a:gd name="T13" fmla="*/ 384 h 388"/>
                  <a:gd name="T14" fmla="*/ 29 w 534"/>
                  <a:gd name="T15" fmla="*/ 386 h 388"/>
                  <a:gd name="T16" fmla="*/ 38 w 534"/>
                  <a:gd name="T17" fmla="*/ 388 h 388"/>
                  <a:gd name="T18" fmla="*/ 495 w 534"/>
                  <a:gd name="T19" fmla="*/ 388 h 388"/>
                  <a:gd name="T20" fmla="*/ 505 w 534"/>
                  <a:gd name="T21" fmla="*/ 386 h 388"/>
                  <a:gd name="T22" fmla="*/ 515 w 534"/>
                  <a:gd name="T23" fmla="*/ 384 h 388"/>
                  <a:gd name="T24" fmla="*/ 520 w 534"/>
                  <a:gd name="T25" fmla="*/ 382 h 388"/>
                  <a:gd name="T26" fmla="*/ 526 w 534"/>
                  <a:gd name="T27" fmla="*/ 377 h 388"/>
                  <a:gd name="T28" fmla="*/ 530 w 534"/>
                  <a:gd name="T29" fmla="*/ 371 h 388"/>
                  <a:gd name="T30" fmla="*/ 532 w 534"/>
                  <a:gd name="T31" fmla="*/ 365 h 388"/>
                  <a:gd name="T32" fmla="*/ 534 w 534"/>
                  <a:gd name="T33" fmla="*/ 358 h 388"/>
                  <a:gd name="T34" fmla="*/ 534 w 534"/>
                  <a:gd name="T35" fmla="*/ 350 h 388"/>
                  <a:gd name="T36" fmla="*/ 534 w 534"/>
                  <a:gd name="T37" fmla="*/ 39 h 388"/>
                  <a:gd name="T38" fmla="*/ 534 w 534"/>
                  <a:gd name="T39" fmla="*/ 29 h 388"/>
                  <a:gd name="T40" fmla="*/ 532 w 534"/>
                  <a:gd name="T41" fmla="*/ 23 h 388"/>
                  <a:gd name="T42" fmla="*/ 530 w 534"/>
                  <a:gd name="T43" fmla="*/ 16 h 388"/>
                  <a:gd name="T44" fmla="*/ 526 w 534"/>
                  <a:gd name="T45" fmla="*/ 10 h 388"/>
                  <a:gd name="T46" fmla="*/ 520 w 534"/>
                  <a:gd name="T47" fmla="*/ 6 h 388"/>
                  <a:gd name="T48" fmla="*/ 515 w 534"/>
                  <a:gd name="T49" fmla="*/ 2 h 388"/>
                  <a:gd name="T50" fmla="*/ 505 w 534"/>
                  <a:gd name="T51" fmla="*/ 0 h 388"/>
                  <a:gd name="T52" fmla="*/ 495 w 534"/>
                  <a:gd name="T53" fmla="*/ 0 h 388"/>
                  <a:gd name="T54" fmla="*/ 38 w 534"/>
                  <a:gd name="T55" fmla="*/ 0 h 388"/>
                  <a:gd name="T56" fmla="*/ 29 w 534"/>
                  <a:gd name="T57" fmla="*/ 0 h 388"/>
                  <a:gd name="T58" fmla="*/ 21 w 534"/>
                  <a:gd name="T59" fmla="*/ 2 h 388"/>
                  <a:gd name="T60" fmla="*/ 13 w 534"/>
                  <a:gd name="T61" fmla="*/ 6 h 388"/>
                  <a:gd name="T62" fmla="*/ 10 w 534"/>
                  <a:gd name="T63" fmla="*/ 10 h 388"/>
                  <a:gd name="T64" fmla="*/ 6 w 534"/>
                  <a:gd name="T65" fmla="*/ 16 h 388"/>
                  <a:gd name="T66" fmla="*/ 2 w 534"/>
                  <a:gd name="T67" fmla="*/ 23 h 388"/>
                  <a:gd name="T68" fmla="*/ 0 w 534"/>
                  <a:gd name="T69" fmla="*/ 29 h 388"/>
                  <a:gd name="T70" fmla="*/ 0 w 534"/>
                  <a:gd name="T71" fmla="*/ 39 h 388"/>
                  <a:gd name="T72" fmla="*/ 0 w 534"/>
                  <a:gd name="T73" fmla="*/ 350 h 3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534" h="388">
                    <a:moveTo>
                      <a:pt x="0" y="350"/>
                    </a:moveTo>
                    <a:lnTo>
                      <a:pt x="0" y="358"/>
                    </a:lnTo>
                    <a:lnTo>
                      <a:pt x="2" y="365"/>
                    </a:lnTo>
                    <a:lnTo>
                      <a:pt x="6" y="371"/>
                    </a:lnTo>
                    <a:lnTo>
                      <a:pt x="10" y="377"/>
                    </a:lnTo>
                    <a:lnTo>
                      <a:pt x="13" y="382"/>
                    </a:lnTo>
                    <a:lnTo>
                      <a:pt x="21" y="384"/>
                    </a:lnTo>
                    <a:lnTo>
                      <a:pt x="29" y="386"/>
                    </a:lnTo>
                    <a:lnTo>
                      <a:pt x="38" y="388"/>
                    </a:lnTo>
                    <a:lnTo>
                      <a:pt x="495" y="388"/>
                    </a:lnTo>
                    <a:lnTo>
                      <a:pt x="505" y="386"/>
                    </a:lnTo>
                    <a:lnTo>
                      <a:pt x="515" y="384"/>
                    </a:lnTo>
                    <a:lnTo>
                      <a:pt x="520" y="382"/>
                    </a:lnTo>
                    <a:lnTo>
                      <a:pt x="526" y="377"/>
                    </a:lnTo>
                    <a:lnTo>
                      <a:pt x="530" y="371"/>
                    </a:lnTo>
                    <a:lnTo>
                      <a:pt x="532" y="365"/>
                    </a:lnTo>
                    <a:lnTo>
                      <a:pt x="534" y="358"/>
                    </a:lnTo>
                    <a:lnTo>
                      <a:pt x="534" y="350"/>
                    </a:lnTo>
                    <a:lnTo>
                      <a:pt x="534" y="39"/>
                    </a:lnTo>
                    <a:lnTo>
                      <a:pt x="534" y="29"/>
                    </a:lnTo>
                    <a:lnTo>
                      <a:pt x="532" y="23"/>
                    </a:lnTo>
                    <a:lnTo>
                      <a:pt x="530" y="16"/>
                    </a:lnTo>
                    <a:lnTo>
                      <a:pt x="526" y="10"/>
                    </a:lnTo>
                    <a:lnTo>
                      <a:pt x="520" y="6"/>
                    </a:lnTo>
                    <a:lnTo>
                      <a:pt x="515" y="2"/>
                    </a:lnTo>
                    <a:lnTo>
                      <a:pt x="505" y="0"/>
                    </a:lnTo>
                    <a:lnTo>
                      <a:pt x="495" y="0"/>
                    </a:lnTo>
                    <a:lnTo>
                      <a:pt x="38" y="0"/>
                    </a:lnTo>
                    <a:lnTo>
                      <a:pt x="29" y="0"/>
                    </a:lnTo>
                    <a:lnTo>
                      <a:pt x="21" y="2"/>
                    </a:lnTo>
                    <a:lnTo>
                      <a:pt x="13" y="6"/>
                    </a:lnTo>
                    <a:lnTo>
                      <a:pt x="10" y="10"/>
                    </a:lnTo>
                    <a:lnTo>
                      <a:pt x="6" y="16"/>
                    </a:lnTo>
                    <a:lnTo>
                      <a:pt x="2" y="23"/>
                    </a:lnTo>
                    <a:lnTo>
                      <a:pt x="0" y="29"/>
                    </a:lnTo>
                    <a:lnTo>
                      <a:pt x="0" y="39"/>
                    </a:lnTo>
                    <a:lnTo>
                      <a:pt x="0" y="350"/>
                    </a:lnTo>
                    <a:close/>
                  </a:path>
                </a:pathLst>
              </a:custGeom>
              <a:solidFill>
                <a:srgbClr val="EADF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ZA"/>
              </a:p>
            </p:txBody>
          </p:sp>
          <p:sp>
            <p:nvSpPr>
              <p:cNvPr id="73829" name="Freeform 101"/>
              <p:cNvSpPr>
                <a:spLocks/>
              </p:cNvSpPr>
              <p:nvPr/>
            </p:nvSpPr>
            <p:spPr bwMode="auto">
              <a:xfrm>
                <a:off x="5123" y="2854"/>
                <a:ext cx="228" cy="46"/>
              </a:xfrm>
              <a:custGeom>
                <a:avLst/>
                <a:gdLst>
                  <a:gd name="T0" fmla="*/ 228 w 228"/>
                  <a:gd name="T1" fmla="*/ 46 h 46"/>
                  <a:gd name="T2" fmla="*/ 228 w 228"/>
                  <a:gd name="T3" fmla="*/ 21 h 46"/>
                  <a:gd name="T4" fmla="*/ 192 w 228"/>
                  <a:gd name="T5" fmla="*/ 21 h 46"/>
                  <a:gd name="T6" fmla="*/ 192 w 228"/>
                  <a:gd name="T7" fmla="*/ 0 h 46"/>
                  <a:gd name="T8" fmla="*/ 36 w 228"/>
                  <a:gd name="T9" fmla="*/ 0 h 46"/>
                  <a:gd name="T10" fmla="*/ 36 w 228"/>
                  <a:gd name="T11" fmla="*/ 21 h 46"/>
                  <a:gd name="T12" fmla="*/ 0 w 228"/>
                  <a:gd name="T13" fmla="*/ 21 h 46"/>
                  <a:gd name="T14" fmla="*/ 0 w 228"/>
                  <a:gd name="T15" fmla="*/ 46 h 46"/>
                  <a:gd name="T16" fmla="*/ 228 w 228"/>
                  <a:gd name="T17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8" h="46">
                    <a:moveTo>
                      <a:pt x="228" y="46"/>
                    </a:moveTo>
                    <a:lnTo>
                      <a:pt x="228" y="21"/>
                    </a:lnTo>
                    <a:lnTo>
                      <a:pt x="192" y="21"/>
                    </a:lnTo>
                    <a:lnTo>
                      <a:pt x="192" y="0"/>
                    </a:lnTo>
                    <a:lnTo>
                      <a:pt x="36" y="0"/>
                    </a:lnTo>
                    <a:lnTo>
                      <a:pt x="36" y="21"/>
                    </a:lnTo>
                    <a:lnTo>
                      <a:pt x="0" y="21"/>
                    </a:lnTo>
                    <a:lnTo>
                      <a:pt x="0" y="46"/>
                    </a:lnTo>
                    <a:lnTo>
                      <a:pt x="228" y="46"/>
                    </a:lnTo>
                    <a:close/>
                  </a:path>
                </a:pathLst>
              </a:custGeom>
              <a:solidFill>
                <a:srgbClr val="EADFD4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ZA"/>
              </a:p>
            </p:txBody>
          </p:sp>
          <p:sp>
            <p:nvSpPr>
              <p:cNvPr id="73830" name="Freeform 102"/>
              <p:cNvSpPr>
                <a:spLocks/>
              </p:cNvSpPr>
              <p:nvPr/>
            </p:nvSpPr>
            <p:spPr bwMode="auto">
              <a:xfrm>
                <a:off x="4975" y="2900"/>
                <a:ext cx="524" cy="32"/>
              </a:xfrm>
              <a:custGeom>
                <a:avLst/>
                <a:gdLst>
                  <a:gd name="T0" fmla="*/ 524 w 524"/>
                  <a:gd name="T1" fmla="*/ 32 h 32"/>
                  <a:gd name="T2" fmla="*/ 524 w 524"/>
                  <a:gd name="T3" fmla="*/ 0 h 32"/>
                  <a:gd name="T4" fmla="*/ 0 w 524"/>
                  <a:gd name="T5" fmla="*/ 0 h 32"/>
                  <a:gd name="T6" fmla="*/ 0 w 524"/>
                  <a:gd name="T7" fmla="*/ 32 h 32"/>
                  <a:gd name="T8" fmla="*/ 524 w 524"/>
                  <a:gd name="T9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4" h="32">
                    <a:moveTo>
                      <a:pt x="524" y="32"/>
                    </a:moveTo>
                    <a:lnTo>
                      <a:pt x="524" y="0"/>
                    </a:lnTo>
                    <a:lnTo>
                      <a:pt x="0" y="0"/>
                    </a:lnTo>
                    <a:lnTo>
                      <a:pt x="0" y="32"/>
                    </a:lnTo>
                    <a:lnTo>
                      <a:pt x="524" y="32"/>
                    </a:lnTo>
                    <a:close/>
                  </a:path>
                </a:pathLst>
              </a:custGeom>
              <a:solidFill>
                <a:srgbClr val="EADFD4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ZA"/>
              </a:p>
            </p:txBody>
          </p:sp>
          <p:sp>
            <p:nvSpPr>
              <p:cNvPr id="73831" name="Freeform 103"/>
              <p:cNvSpPr>
                <a:spLocks/>
              </p:cNvSpPr>
              <p:nvPr/>
            </p:nvSpPr>
            <p:spPr bwMode="auto">
              <a:xfrm>
                <a:off x="5011" y="2495"/>
                <a:ext cx="453" cy="307"/>
              </a:xfrm>
              <a:custGeom>
                <a:avLst/>
                <a:gdLst>
                  <a:gd name="T0" fmla="*/ 423 w 453"/>
                  <a:gd name="T1" fmla="*/ 307 h 307"/>
                  <a:gd name="T2" fmla="*/ 31 w 453"/>
                  <a:gd name="T3" fmla="*/ 307 h 307"/>
                  <a:gd name="T4" fmla="*/ 23 w 453"/>
                  <a:gd name="T5" fmla="*/ 305 h 307"/>
                  <a:gd name="T6" fmla="*/ 18 w 453"/>
                  <a:gd name="T7" fmla="*/ 303 h 307"/>
                  <a:gd name="T8" fmla="*/ 12 w 453"/>
                  <a:gd name="T9" fmla="*/ 301 h 307"/>
                  <a:gd name="T10" fmla="*/ 8 w 453"/>
                  <a:gd name="T11" fmla="*/ 297 h 307"/>
                  <a:gd name="T12" fmla="*/ 4 w 453"/>
                  <a:gd name="T13" fmla="*/ 293 h 307"/>
                  <a:gd name="T14" fmla="*/ 2 w 453"/>
                  <a:gd name="T15" fmla="*/ 288 h 307"/>
                  <a:gd name="T16" fmla="*/ 0 w 453"/>
                  <a:gd name="T17" fmla="*/ 276 h 307"/>
                  <a:gd name="T18" fmla="*/ 0 w 453"/>
                  <a:gd name="T19" fmla="*/ 30 h 307"/>
                  <a:gd name="T20" fmla="*/ 2 w 453"/>
                  <a:gd name="T21" fmla="*/ 17 h 307"/>
                  <a:gd name="T22" fmla="*/ 4 w 453"/>
                  <a:gd name="T23" fmla="*/ 13 h 307"/>
                  <a:gd name="T24" fmla="*/ 8 w 453"/>
                  <a:gd name="T25" fmla="*/ 7 h 307"/>
                  <a:gd name="T26" fmla="*/ 12 w 453"/>
                  <a:gd name="T27" fmla="*/ 4 h 307"/>
                  <a:gd name="T28" fmla="*/ 18 w 453"/>
                  <a:gd name="T29" fmla="*/ 2 h 307"/>
                  <a:gd name="T30" fmla="*/ 23 w 453"/>
                  <a:gd name="T31" fmla="*/ 0 h 307"/>
                  <a:gd name="T32" fmla="*/ 31 w 453"/>
                  <a:gd name="T33" fmla="*/ 0 h 307"/>
                  <a:gd name="T34" fmla="*/ 423 w 453"/>
                  <a:gd name="T35" fmla="*/ 0 h 307"/>
                  <a:gd name="T36" fmla="*/ 430 w 453"/>
                  <a:gd name="T37" fmla="*/ 0 h 307"/>
                  <a:gd name="T38" fmla="*/ 438 w 453"/>
                  <a:gd name="T39" fmla="*/ 2 h 307"/>
                  <a:gd name="T40" fmla="*/ 442 w 453"/>
                  <a:gd name="T41" fmla="*/ 4 h 307"/>
                  <a:gd name="T42" fmla="*/ 446 w 453"/>
                  <a:gd name="T43" fmla="*/ 7 h 307"/>
                  <a:gd name="T44" fmla="*/ 450 w 453"/>
                  <a:gd name="T45" fmla="*/ 13 h 307"/>
                  <a:gd name="T46" fmla="*/ 452 w 453"/>
                  <a:gd name="T47" fmla="*/ 17 h 307"/>
                  <a:gd name="T48" fmla="*/ 453 w 453"/>
                  <a:gd name="T49" fmla="*/ 30 h 307"/>
                  <a:gd name="T50" fmla="*/ 453 w 453"/>
                  <a:gd name="T51" fmla="*/ 276 h 307"/>
                  <a:gd name="T52" fmla="*/ 452 w 453"/>
                  <a:gd name="T53" fmla="*/ 288 h 307"/>
                  <a:gd name="T54" fmla="*/ 450 w 453"/>
                  <a:gd name="T55" fmla="*/ 293 h 307"/>
                  <a:gd name="T56" fmla="*/ 446 w 453"/>
                  <a:gd name="T57" fmla="*/ 297 h 307"/>
                  <a:gd name="T58" fmla="*/ 442 w 453"/>
                  <a:gd name="T59" fmla="*/ 301 h 307"/>
                  <a:gd name="T60" fmla="*/ 438 w 453"/>
                  <a:gd name="T61" fmla="*/ 303 h 307"/>
                  <a:gd name="T62" fmla="*/ 430 w 453"/>
                  <a:gd name="T63" fmla="*/ 305 h 307"/>
                  <a:gd name="T64" fmla="*/ 423 w 453"/>
                  <a:gd name="T65" fmla="*/ 307 h 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453" h="307">
                    <a:moveTo>
                      <a:pt x="423" y="307"/>
                    </a:moveTo>
                    <a:lnTo>
                      <a:pt x="31" y="307"/>
                    </a:lnTo>
                    <a:lnTo>
                      <a:pt x="23" y="305"/>
                    </a:lnTo>
                    <a:lnTo>
                      <a:pt x="18" y="303"/>
                    </a:lnTo>
                    <a:lnTo>
                      <a:pt x="12" y="301"/>
                    </a:lnTo>
                    <a:lnTo>
                      <a:pt x="8" y="297"/>
                    </a:lnTo>
                    <a:lnTo>
                      <a:pt x="4" y="293"/>
                    </a:lnTo>
                    <a:lnTo>
                      <a:pt x="2" y="288"/>
                    </a:lnTo>
                    <a:lnTo>
                      <a:pt x="0" y="276"/>
                    </a:lnTo>
                    <a:lnTo>
                      <a:pt x="0" y="30"/>
                    </a:lnTo>
                    <a:lnTo>
                      <a:pt x="2" y="17"/>
                    </a:lnTo>
                    <a:lnTo>
                      <a:pt x="4" y="13"/>
                    </a:lnTo>
                    <a:lnTo>
                      <a:pt x="8" y="7"/>
                    </a:lnTo>
                    <a:lnTo>
                      <a:pt x="12" y="4"/>
                    </a:lnTo>
                    <a:lnTo>
                      <a:pt x="18" y="2"/>
                    </a:lnTo>
                    <a:lnTo>
                      <a:pt x="23" y="0"/>
                    </a:lnTo>
                    <a:lnTo>
                      <a:pt x="31" y="0"/>
                    </a:lnTo>
                    <a:lnTo>
                      <a:pt x="423" y="0"/>
                    </a:lnTo>
                    <a:lnTo>
                      <a:pt x="430" y="0"/>
                    </a:lnTo>
                    <a:lnTo>
                      <a:pt x="438" y="2"/>
                    </a:lnTo>
                    <a:lnTo>
                      <a:pt x="442" y="4"/>
                    </a:lnTo>
                    <a:lnTo>
                      <a:pt x="446" y="7"/>
                    </a:lnTo>
                    <a:lnTo>
                      <a:pt x="450" y="13"/>
                    </a:lnTo>
                    <a:lnTo>
                      <a:pt x="452" y="17"/>
                    </a:lnTo>
                    <a:lnTo>
                      <a:pt x="453" y="30"/>
                    </a:lnTo>
                    <a:lnTo>
                      <a:pt x="453" y="276"/>
                    </a:lnTo>
                    <a:lnTo>
                      <a:pt x="452" y="288"/>
                    </a:lnTo>
                    <a:lnTo>
                      <a:pt x="450" y="293"/>
                    </a:lnTo>
                    <a:lnTo>
                      <a:pt x="446" y="297"/>
                    </a:lnTo>
                    <a:lnTo>
                      <a:pt x="442" y="301"/>
                    </a:lnTo>
                    <a:lnTo>
                      <a:pt x="438" y="303"/>
                    </a:lnTo>
                    <a:lnTo>
                      <a:pt x="430" y="305"/>
                    </a:lnTo>
                    <a:lnTo>
                      <a:pt x="423" y="307"/>
                    </a:lnTo>
                    <a:close/>
                  </a:path>
                </a:pathLst>
              </a:cu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ZA"/>
              </a:p>
            </p:txBody>
          </p:sp>
          <p:sp>
            <p:nvSpPr>
              <p:cNvPr id="73832" name="Rectangle 104"/>
              <p:cNvSpPr>
                <a:spLocks noChangeArrowheads="1"/>
              </p:cNvSpPr>
              <p:nvPr/>
            </p:nvSpPr>
            <p:spPr bwMode="auto">
              <a:xfrm>
                <a:off x="5416" y="2821"/>
                <a:ext cx="48" cy="14"/>
              </a:xfrm>
              <a:prstGeom prst="rect">
                <a:avLst/>
              </a:prstGeom>
              <a:solidFill>
                <a:srgbClr val="D90C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ZA"/>
              </a:p>
            </p:txBody>
          </p:sp>
          <p:sp>
            <p:nvSpPr>
              <p:cNvPr id="73833" name="Rectangle 105"/>
              <p:cNvSpPr>
                <a:spLocks noChangeArrowheads="1"/>
              </p:cNvSpPr>
              <p:nvPr/>
            </p:nvSpPr>
            <p:spPr bwMode="auto">
              <a:xfrm>
                <a:off x="4994" y="2909"/>
                <a:ext cx="8" cy="23"/>
              </a:xfrm>
              <a:prstGeom prst="rect">
                <a:avLst/>
              </a:prstGeom>
              <a:solidFill>
                <a:srgbClr val="004C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ZA"/>
              </a:p>
            </p:txBody>
          </p:sp>
          <p:sp>
            <p:nvSpPr>
              <p:cNvPr id="73834" name="Rectangle 106"/>
              <p:cNvSpPr>
                <a:spLocks noChangeArrowheads="1"/>
              </p:cNvSpPr>
              <p:nvPr/>
            </p:nvSpPr>
            <p:spPr bwMode="auto">
              <a:xfrm>
                <a:off x="5019" y="2909"/>
                <a:ext cx="8" cy="23"/>
              </a:xfrm>
              <a:prstGeom prst="rect">
                <a:avLst/>
              </a:prstGeom>
              <a:solidFill>
                <a:srgbClr val="004C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ZA"/>
              </a:p>
            </p:txBody>
          </p:sp>
          <p:sp>
            <p:nvSpPr>
              <p:cNvPr id="73835" name="Rectangle 107"/>
              <p:cNvSpPr>
                <a:spLocks noChangeArrowheads="1"/>
              </p:cNvSpPr>
              <p:nvPr/>
            </p:nvSpPr>
            <p:spPr bwMode="auto">
              <a:xfrm>
                <a:off x="5046" y="2909"/>
                <a:ext cx="8" cy="23"/>
              </a:xfrm>
              <a:prstGeom prst="rect">
                <a:avLst/>
              </a:prstGeom>
              <a:solidFill>
                <a:srgbClr val="004C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ZA"/>
              </a:p>
            </p:txBody>
          </p:sp>
          <p:sp>
            <p:nvSpPr>
              <p:cNvPr id="73836" name="Rectangle 108"/>
              <p:cNvSpPr>
                <a:spLocks noChangeArrowheads="1"/>
              </p:cNvSpPr>
              <p:nvPr/>
            </p:nvSpPr>
            <p:spPr bwMode="auto">
              <a:xfrm>
                <a:off x="5071" y="2909"/>
                <a:ext cx="8" cy="23"/>
              </a:xfrm>
              <a:prstGeom prst="rect">
                <a:avLst/>
              </a:prstGeom>
              <a:solidFill>
                <a:srgbClr val="004C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ZA"/>
              </a:p>
            </p:txBody>
          </p:sp>
          <p:sp>
            <p:nvSpPr>
              <p:cNvPr id="73837" name="Rectangle 109"/>
              <p:cNvSpPr>
                <a:spLocks noChangeArrowheads="1"/>
              </p:cNvSpPr>
              <p:nvPr/>
            </p:nvSpPr>
            <p:spPr bwMode="auto">
              <a:xfrm>
                <a:off x="5096" y="2909"/>
                <a:ext cx="7" cy="23"/>
              </a:xfrm>
              <a:prstGeom prst="rect">
                <a:avLst/>
              </a:prstGeom>
              <a:solidFill>
                <a:srgbClr val="004C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ZA"/>
              </a:p>
            </p:txBody>
          </p:sp>
          <p:sp>
            <p:nvSpPr>
              <p:cNvPr id="73838" name="Rectangle 110"/>
              <p:cNvSpPr>
                <a:spLocks noChangeArrowheads="1"/>
              </p:cNvSpPr>
              <p:nvPr/>
            </p:nvSpPr>
            <p:spPr bwMode="auto">
              <a:xfrm>
                <a:off x="5123" y="2909"/>
                <a:ext cx="7" cy="23"/>
              </a:xfrm>
              <a:prstGeom prst="rect">
                <a:avLst/>
              </a:prstGeom>
              <a:solidFill>
                <a:srgbClr val="004C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ZA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79557128"/>
      </p:ext>
    </p:extLst>
  </p:cSld>
  <p:clrMapOvr>
    <a:masterClrMapping/>
  </p:clrMapOvr>
  <p:transition>
    <p:pull dir="l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38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738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38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737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737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731" grpId="0" autoUpdateAnimBg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508000"/>
            <a:ext cx="7772400" cy="9271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2FFF74"/>
                </a:solidFill>
              </a14:hiddenFill>
            </a:ext>
          </a:extLst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altLang="en-US"/>
              <a:t>Accurate Records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altLang="en-US"/>
              <a:t>© 2011 Pearson Education</a:t>
            </a:r>
            <a:endParaRPr lang="en-US" altLang="en-US"/>
          </a:p>
        </p:txBody>
      </p:sp>
      <p:sp>
        <p:nvSpPr>
          <p:cNvPr id="67587" name="Rectangle 3"/>
          <p:cNvSpPr>
            <a:spLocks noChangeArrowheads="1"/>
          </p:cNvSpPr>
          <p:nvPr/>
        </p:nvSpPr>
        <p:spPr bwMode="auto">
          <a:xfrm>
            <a:off x="820738" y="1660525"/>
            <a:ext cx="7502525" cy="4425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533400" indent="-5334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1093788" indent="-3810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273175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452563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ct val="40000"/>
              </a:spcAft>
              <a:buClr>
                <a:srgbClr val="BF0922"/>
              </a:buClr>
              <a:buFont typeface="Wingdings" pitchFamily="2" charset="2"/>
              <a:buChar char="u"/>
            </a:pPr>
            <a:r>
              <a:rPr lang="en-US" altLang="en-US" sz="3200" b="1"/>
              <a:t>Accurate inventory records are absolutely required for MRP (or any dependent demand system) to operate correctly</a:t>
            </a:r>
          </a:p>
          <a:p>
            <a:pPr eaLnBrk="1" hangingPunct="1">
              <a:lnSpc>
                <a:spcPct val="90000"/>
              </a:lnSpc>
              <a:spcAft>
                <a:spcPct val="40000"/>
              </a:spcAft>
              <a:buClr>
                <a:srgbClr val="BF0922"/>
              </a:buClr>
              <a:buFont typeface="Wingdings" pitchFamily="2" charset="2"/>
              <a:buChar char="u"/>
            </a:pPr>
            <a:r>
              <a:rPr lang="en-US" altLang="en-US" sz="3200" b="1"/>
              <a:t>Generally MRP systems require more than 99% accuracy</a:t>
            </a:r>
          </a:p>
          <a:p>
            <a:pPr eaLnBrk="1" hangingPunct="1">
              <a:lnSpc>
                <a:spcPct val="90000"/>
              </a:lnSpc>
              <a:spcAft>
                <a:spcPct val="40000"/>
              </a:spcAft>
              <a:buClr>
                <a:srgbClr val="BF0922"/>
              </a:buClr>
              <a:buFont typeface="Wingdings" pitchFamily="2" charset="2"/>
              <a:buChar char="u"/>
            </a:pPr>
            <a:r>
              <a:rPr lang="en-US" altLang="en-US" sz="3200" b="1"/>
              <a:t>Outstanding purchase orders must accurately reflect quantities and scheduled receipts </a:t>
            </a:r>
          </a:p>
        </p:txBody>
      </p:sp>
    </p:spTree>
    <p:extLst>
      <p:ext uri="{BB962C8B-B14F-4D97-AF65-F5344CB8AC3E}">
        <p14:creationId xmlns:p14="http://schemas.microsoft.com/office/powerpoint/2010/main" val="2172552183"/>
      </p:ext>
    </p:extLst>
  </p:cSld>
  <p:clrMapOvr>
    <a:masterClrMapping/>
  </p:clrMapOvr>
  <p:transition>
    <p:pull dir="l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675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587" grpId="0" autoUpdateAnimBg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508000"/>
            <a:ext cx="7772400" cy="9271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2FFF74"/>
                </a:solidFill>
              </a14:hiddenFill>
            </a:ext>
          </a:extLst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altLang="en-US"/>
              <a:t>Lead Times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altLang="en-US"/>
              <a:t>© 2011 Pearson Education</a:t>
            </a:r>
            <a:endParaRPr lang="en-US" altLang="en-US"/>
          </a:p>
        </p:txBody>
      </p:sp>
      <p:sp>
        <p:nvSpPr>
          <p:cNvPr id="69635" name="Rectangle 3"/>
          <p:cNvSpPr>
            <a:spLocks noChangeArrowheads="1"/>
          </p:cNvSpPr>
          <p:nvPr/>
        </p:nvSpPr>
        <p:spPr bwMode="auto">
          <a:xfrm>
            <a:off x="973138" y="1765300"/>
            <a:ext cx="7197725" cy="4195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533400" indent="-5334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1168400" indent="-455613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347788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527175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lnSpc>
                <a:spcPct val="90000"/>
              </a:lnSpc>
              <a:spcAft>
                <a:spcPct val="40000"/>
              </a:spcAft>
              <a:buClr>
                <a:srgbClr val="BF0922"/>
              </a:buClr>
              <a:buFont typeface="Wingdings" pitchFamily="2" charset="2"/>
              <a:buChar char="u"/>
            </a:pPr>
            <a:r>
              <a:rPr lang="en-US" altLang="en-US" sz="3200" b="1"/>
              <a:t>The time required to purchase, produce, or assemble an item</a:t>
            </a:r>
          </a:p>
          <a:p>
            <a:pPr lvl="1">
              <a:lnSpc>
                <a:spcPct val="90000"/>
              </a:lnSpc>
              <a:spcAft>
                <a:spcPct val="40000"/>
              </a:spcAft>
              <a:buClr>
                <a:srgbClr val="BF0922"/>
              </a:buClr>
              <a:buFont typeface="Wingdings" pitchFamily="2" charset="2"/>
              <a:buChar char="u"/>
            </a:pPr>
            <a:r>
              <a:rPr lang="en-US" altLang="en-US" sz="2800" b="1"/>
              <a:t>For production – the sum of the order, wait, move, setup, store, and run times</a:t>
            </a:r>
          </a:p>
          <a:p>
            <a:pPr lvl="1">
              <a:lnSpc>
                <a:spcPct val="90000"/>
              </a:lnSpc>
              <a:spcAft>
                <a:spcPct val="40000"/>
              </a:spcAft>
              <a:buClr>
                <a:srgbClr val="BF0922"/>
              </a:buClr>
              <a:buFont typeface="Wingdings" pitchFamily="2" charset="2"/>
              <a:buChar char="u"/>
            </a:pPr>
            <a:r>
              <a:rPr lang="en-US" altLang="en-US" sz="2800" b="1"/>
              <a:t>For purchased items – the time between the recognition of a need and the availability of the item for production</a:t>
            </a:r>
          </a:p>
        </p:txBody>
      </p:sp>
    </p:spTree>
    <p:extLst>
      <p:ext uri="{BB962C8B-B14F-4D97-AF65-F5344CB8AC3E}">
        <p14:creationId xmlns:p14="http://schemas.microsoft.com/office/powerpoint/2010/main" val="3082940922"/>
      </p:ext>
    </p:extLst>
  </p:cSld>
  <p:clrMapOvr>
    <a:masterClrMapping/>
  </p:clrMapOvr>
  <p:transition>
    <p:pull dir="l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696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635" grpId="0" autoUpdateAnimBg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508000"/>
            <a:ext cx="7772400" cy="9271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2FFF74"/>
                </a:solidFill>
              </a14:hiddenFill>
            </a:ext>
          </a:extLst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altLang="en-US"/>
              <a:t>Bills of Material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altLang="en-US"/>
              <a:t>© 2011 Pearson Education</a:t>
            </a:r>
            <a:endParaRPr lang="en-US" altLang="en-US"/>
          </a:p>
        </p:txBody>
      </p:sp>
      <p:sp>
        <p:nvSpPr>
          <p:cNvPr id="55299" name="Rectangle 3"/>
          <p:cNvSpPr>
            <a:spLocks noChangeArrowheads="1"/>
          </p:cNvSpPr>
          <p:nvPr/>
        </p:nvSpPr>
        <p:spPr bwMode="auto">
          <a:xfrm>
            <a:off x="820738" y="1800225"/>
            <a:ext cx="7502525" cy="3943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533400" indent="-5334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1168400" indent="-455613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347788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527175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ct val="40000"/>
              </a:spcAft>
              <a:buClr>
                <a:srgbClr val="BF0922"/>
              </a:buClr>
              <a:buFont typeface="Wingdings" pitchFamily="2" charset="2"/>
              <a:buChar char="u"/>
            </a:pPr>
            <a:r>
              <a:rPr lang="en-US" altLang="en-US" sz="3200" b="1"/>
              <a:t>List of components, ingredients, and materials needed to make product </a:t>
            </a:r>
          </a:p>
          <a:p>
            <a:pPr eaLnBrk="1" hangingPunct="1">
              <a:lnSpc>
                <a:spcPct val="90000"/>
              </a:lnSpc>
              <a:spcAft>
                <a:spcPct val="40000"/>
              </a:spcAft>
              <a:buClr>
                <a:srgbClr val="BF0922"/>
              </a:buClr>
              <a:buFont typeface="Wingdings" pitchFamily="2" charset="2"/>
              <a:buChar char="u"/>
            </a:pPr>
            <a:r>
              <a:rPr lang="en-US" altLang="en-US" sz="3200" b="1"/>
              <a:t>Provides product structure</a:t>
            </a:r>
          </a:p>
          <a:p>
            <a:pPr lvl="1" eaLnBrk="1" hangingPunct="1">
              <a:lnSpc>
                <a:spcPct val="90000"/>
              </a:lnSpc>
              <a:spcAft>
                <a:spcPct val="40000"/>
              </a:spcAft>
              <a:buClr>
                <a:srgbClr val="BF0922"/>
              </a:buClr>
              <a:buFont typeface="Wingdings" pitchFamily="2" charset="2"/>
              <a:buChar char="u"/>
            </a:pPr>
            <a:r>
              <a:rPr lang="en-US" altLang="en-US" sz="2800" b="1"/>
              <a:t>Items above given level are called parents</a:t>
            </a:r>
          </a:p>
          <a:p>
            <a:pPr lvl="1" eaLnBrk="1" hangingPunct="1">
              <a:lnSpc>
                <a:spcPct val="90000"/>
              </a:lnSpc>
              <a:spcAft>
                <a:spcPct val="40000"/>
              </a:spcAft>
              <a:buClr>
                <a:srgbClr val="BF0922"/>
              </a:buClr>
              <a:buFont typeface="Wingdings" pitchFamily="2" charset="2"/>
              <a:buChar char="u"/>
            </a:pPr>
            <a:r>
              <a:rPr lang="en-US" altLang="en-US" sz="2800" b="1"/>
              <a:t>Items below given level are called children</a:t>
            </a:r>
            <a:endParaRPr lang="en-US" altLang="en-US" sz="2600" b="1"/>
          </a:p>
        </p:txBody>
      </p:sp>
    </p:spTree>
    <p:extLst>
      <p:ext uri="{BB962C8B-B14F-4D97-AF65-F5344CB8AC3E}">
        <p14:creationId xmlns:p14="http://schemas.microsoft.com/office/powerpoint/2010/main" val="525047349"/>
      </p:ext>
    </p:extLst>
  </p:cSld>
  <p:clrMapOvr>
    <a:masterClrMapping/>
  </p:clrMapOvr>
  <p:transition>
    <p:pull dir="l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55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299" grpId="0" autoUpdateAnimBg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1" name="Rectangle 3"/>
          <p:cNvSpPr>
            <a:spLocks noGrp="1" noChangeArrowheads="1"/>
          </p:cNvSpPr>
          <p:nvPr>
            <p:ph type="title"/>
          </p:nvPr>
        </p:nvSpPr>
        <p:spPr>
          <a:xfrm>
            <a:off x="685800" y="393700"/>
            <a:ext cx="7772400" cy="838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2FFF74"/>
                </a:solidFill>
              </a14:hiddenFill>
            </a:ext>
          </a:extLst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altLang="en-US"/>
              <a:t>Forecasting Time Horizons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altLang="en-US"/>
              <a:t>© 2011 Pearson Education</a:t>
            </a:r>
            <a:endParaRPr lang="en-US" altLang="en-US"/>
          </a:p>
        </p:txBody>
      </p:sp>
      <p:sp>
        <p:nvSpPr>
          <p:cNvPr id="43010" name="Rectangle 2"/>
          <p:cNvSpPr>
            <a:spLocks noGrp="1" noChangeArrowheads="1"/>
          </p:cNvSpPr>
          <p:nvPr>
            <p:ph sz="quarter" idx="1"/>
          </p:nvPr>
        </p:nvSpPr>
        <p:spPr>
          <a:xfrm>
            <a:off x="685800" y="1209675"/>
            <a:ext cx="7772400" cy="5178425"/>
          </a:xfrm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8954" tIns="48608" rIns="98954" bIns="48608"/>
          <a:lstStyle/>
          <a:p>
            <a:pPr marL="533400" indent="-533400">
              <a:buClr>
                <a:srgbClr val="BF0922"/>
              </a:buClr>
              <a:buFont typeface="Wingdings" pitchFamily="2" charset="2"/>
              <a:buChar char="u"/>
            </a:pPr>
            <a:r>
              <a:rPr lang="en-US" altLang="en-US" sz="2800"/>
              <a:t>Short-range forecast</a:t>
            </a:r>
          </a:p>
          <a:p>
            <a:pPr marL="1168400" lvl="1" indent="-455613">
              <a:buClr>
                <a:srgbClr val="BF0922"/>
              </a:buClr>
              <a:buFont typeface="Wingdings" pitchFamily="2" charset="2"/>
              <a:buChar char="u"/>
            </a:pPr>
            <a:r>
              <a:rPr lang="en-US" altLang="en-US" sz="2400"/>
              <a:t>Up to 1 year, generally less than 3 months</a:t>
            </a:r>
          </a:p>
          <a:p>
            <a:pPr marL="1168400" lvl="1" indent="-455613">
              <a:buClr>
                <a:srgbClr val="BF0922"/>
              </a:buClr>
              <a:buFont typeface="Wingdings" pitchFamily="2" charset="2"/>
              <a:buChar char="u"/>
            </a:pPr>
            <a:r>
              <a:rPr lang="en-US" altLang="en-US" sz="2400"/>
              <a:t>Purchasing, job scheduling, workforce levels, job assignments, production levels</a:t>
            </a:r>
          </a:p>
          <a:p>
            <a:pPr marL="533400" indent="-533400">
              <a:buClr>
                <a:srgbClr val="BF0922"/>
              </a:buClr>
              <a:buFont typeface="Wingdings" pitchFamily="2" charset="2"/>
              <a:buChar char="u"/>
            </a:pPr>
            <a:r>
              <a:rPr lang="en-US" altLang="en-US" sz="2800"/>
              <a:t>Medium-range forecast</a:t>
            </a:r>
          </a:p>
          <a:p>
            <a:pPr marL="1168400" lvl="1" indent="-455613">
              <a:buClr>
                <a:srgbClr val="BF0922"/>
              </a:buClr>
              <a:buFont typeface="Wingdings" pitchFamily="2" charset="2"/>
              <a:buChar char="u"/>
            </a:pPr>
            <a:r>
              <a:rPr lang="en-US" altLang="en-US" sz="2400"/>
              <a:t>3 months to 3 years</a:t>
            </a:r>
          </a:p>
          <a:p>
            <a:pPr marL="1168400" lvl="1" indent="-455613">
              <a:buClr>
                <a:srgbClr val="BF0922"/>
              </a:buClr>
              <a:buFont typeface="Wingdings" pitchFamily="2" charset="2"/>
              <a:buChar char="u"/>
            </a:pPr>
            <a:r>
              <a:rPr lang="en-US" altLang="en-US" sz="2400"/>
              <a:t>Sales and production planning, budgeting</a:t>
            </a:r>
          </a:p>
          <a:p>
            <a:pPr marL="533400" indent="-533400">
              <a:buClr>
                <a:srgbClr val="BF0922"/>
              </a:buClr>
              <a:buFont typeface="Wingdings" pitchFamily="2" charset="2"/>
              <a:buChar char="u"/>
            </a:pPr>
            <a:r>
              <a:rPr lang="en-US" altLang="en-US" sz="2800"/>
              <a:t>Long-range forecast</a:t>
            </a:r>
          </a:p>
          <a:p>
            <a:pPr marL="1168400" lvl="1" indent="-455613">
              <a:buClr>
                <a:srgbClr val="BF0922"/>
              </a:buClr>
              <a:buFont typeface="Wingdings" pitchFamily="2" charset="2"/>
              <a:buChar char="u"/>
            </a:pPr>
            <a:r>
              <a:rPr lang="en-US" altLang="en-US" sz="2400"/>
              <a:t>3</a:t>
            </a:r>
            <a:r>
              <a:rPr lang="en-US" altLang="en-US" sz="2400" baseline="30000"/>
              <a:t>+</a:t>
            </a:r>
            <a:r>
              <a:rPr lang="en-US" altLang="en-US" sz="2400"/>
              <a:t> years</a:t>
            </a:r>
          </a:p>
          <a:p>
            <a:pPr marL="1168400" lvl="1" indent="-455613">
              <a:buClr>
                <a:srgbClr val="BF0922"/>
              </a:buClr>
              <a:buFont typeface="Wingdings" pitchFamily="2" charset="2"/>
              <a:buChar char="u"/>
            </a:pPr>
            <a:r>
              <a:rPr lang="en-US" altLang="en-US" sz="2400"/>
              <a:t>New product planning, facility location, research and development</a:t>
            </a:r>
          </a:p>
        </p:txBody>
      </p:sp>
    </p:spTree>
    <p:extLst>
      <p:ext uri="{BB962C8B-B14F-4D97-AF65-F5344CB8AC3E}">
        <p14:creationId xmlns:p14="http://schemas.microsoft.com/office/powerpoint/2010/main" val="886313092"/>
      </p:ext>
    </p:extLst>
  </p:cSld>
  <p:clrMapOvr>
    <a:masterClrMapping/>
  </p:clrMapOvr>
  <p:transition>
    <p:pull dir="l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430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010" grpId="0" autoUpdateAnimBg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508000"/>
            <a:ext cx="7772400" cy="9271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2FFF74"/>
                </a:solidFill>
              </a14:hiddenFill>
            </a:ext>
          </a:extLst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altLang="en-US"/>
              <a:t>BOM Example</a:t>
            </a:r>
          </a:p>
        </p:txBody>
      </p:sp>
      <p:sp>
        <p:nvSpPr>
          <p:cNvPr id="53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altLang="en-US"/>
              <a:t>© 2011 Pearson Education</a:t>
            </a:r>
            <a:endParaRPr lang="en-US" altLang="en-US"/>
          </a:p>
        </p:txBody>
      </p:sp>
      <p:grpSp>
        <p:nvGrpSpPr>
          <p:cNvPr id="57347" name="Group 3"/>
          <p:cNvGrpSpPr>
            <a:grpSpLocks/>
          </p:cNvGrpSpPr>
          <p:nvPr/>
        </p:nvGrpSpPr>
        <p:grpSpPr bwMode="auto">
          <a:xfrm>
            <a:off x="415925" y="2320925"/>
            <a:ext cx="8296275" cy="784225"/>
            <a:chOff x="262" y="1550"/>
            <a:chExt cx="5226" cy="494"/>
          </a:xfrm>
        </p:grpSpPr>
        <p:grpSp>
          <p:nvGrpSpPr>
            <p:cNvPr id="57348" name="Group 4"/>
            <p:cNvGrpSpPr>
              <a:grpSpLocks/>
            </p:cNvGrpSpPr>
            <p:nvPr/>
          </p:nvGrpSpPr>
          <p:grpSpPr bwMode="auto">
            <a:xfrm>
              <a:off x="814" y="1550"/>
              <a:ext cx="4674" cy="494"/>
              <a:chOff x="814" y="1550"/>
              <a:chExt cx="4674" cy="494"/>
            </a:xfrm>
          </p:grpSpPr>
          <p:sp>
            <p:nvSpPr>
              <p:cNvPr id="57349" name="Rectangle 5"/>
              <p:cNvSpPr>
                <a:spLocks noChangeArrowheads="1"/>
              </p:cNvSpPr>
              <p:nvPr/>
            </p:nvSpPr>
            <p:spPr bwMode="auto">
              <a:xfrm>
                <a:off x="814" y="1781"/>
                <a:ext cx="1580" cy="20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>
                  <a:lnSpc>
                    <a:spcPct val="85000"/>
                  </a:lnSpc>
                </a:pPr>
                <a:r>
                  <a:rPr lang="en-US" altLang="en-US" sz="1800" b="1"/>
                  <a:t>B</a:t>
                </a:r>
                <a:r>
                  <a:rPr lang="en-US" altLang="en-US" sz="1800" b="1" baseline="-25000"/>
                  <a:t>(2)</a:t>
                </a:r>
                <a:r>
                  <a:rPr lang="en-US" altLang="en-US" sz="1800" b="1"/>
                  <a:t> </a:t>
                </a:r>
                <a:r>
                  <a:rPr lang="en-US" altLang="en-US" sz="1600" b="1"/>
                  <a:t>Std. 12” Speaker kit</a:t>
                </a:r>
              </a:p>
            </p:txBody>
          </p:sp>
          <p:sp>
            <p:nvSpPr>
              <p:cNvPr id="57350" name="Rectangle 6"/>
              <p:cNvSpPr>
                <a:spLocks noChangeArrowheads="1"/>
              </p:cNvSpPr>
              <p:nvPr/>
            </p:nvSpPr>
            <p:spPr bwMode="auto">
              <a:xfrm>
                <a:off x="3614" y="1781"/>
                <a:ext cx="337" cy="20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>
                  <a:lnSpc>
                    <a:spcPct val="85000"/>
                  </a:lnSpc>
                </a:pPr>
                <a:r>
                  <a:rPr lang="en-US" altLang="en-US" sz="1800" b="1"/>
                  <a:t>C</a:t>
                </a:r>
                <a:r>
                  <a:rPr lang="en-US" altLang="en-US" sz="1800" b="1" baseline="-25000"/>
                  <a:t>(3)</a:t>
                </a:r>
                <a:endParaRPr lang="en-US" altLang="en-US" sz="1800" b="1"/>
              </a:p>
            </p:txBody>
          </p:sp>
          <p:sp>
            <p:nvSpPr>
              <p:cNvPr id="57351" name="Rectangle 7"/>
              <p:cNvSpPr>
                <a:spLocks noChangeArrowheads="1"/>
              </p:cNvSpPr>
              <p:nvPr/>
            </p:nvSpPr>
            <p:spPr bwMode="auto">
              <a:xfrm>
                <a:off x="3966" y="1724"/>
                <a:ext cx="1522" cy="32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lnSpc>
                    <a:spcPct val="85000"/>
                  </a:lnSpc>
                </a:pPr>
                <a:r>
                  <a:rPr lang="en-US" altLang="en-US" sz="1600" b="1"/>
                  <a:t>Std. 12” Speaker kit w/ amp-booster</a:t>
                </a:r>
              </a:p>
            </p:txBody>
          </p:sp>
          <p:grpSp>
            <p:nvGrpSpPr>
              <p:cNvPr id="57352" name="Group 8"/>
              <p:cNvGrpSpPr>
                <a:grpSpLocks/>
              </p:cNvGrpSpPr>
              <p:nvPr/>
            </p:nvGrpSpPr>
            <p:grpSpPr bwMode="auto">
              <a:xfrm>
                <a:off x="1000" y="1550"/>
                <a:ext cx="2800" cy="240"/>
                <a:chOff x="1000" y="1550"/>
                <a:chExt cx="2800" cy="240"/>
              </a:xfrm>
            </p:grpSpPr>
            <p:sp>
              <p:nvSpPr>
                <p:cNvPr id="57353" name="Freeform 9"/>
                <p:cNvSpPr>
                  <a:spLocks/>
                </p:cNvSpPr>
                <p:nvPr/>
              </p:nvSpPr>
              <p:spPr bwMode="auto">
                <a:xfrm>
                  <a:off x="1000" y="1680"/>
                  <a:ext cx="2800" cy="110"/>
                </a:xfrm>
                <a:custGeom>
                  <a:avLst/>
                  <a:gdLst>
                    <a:gd name="T0" fmla="*/ 0 w 2800"/>
                    <a:gd name="T1" fmla="*/ 109 h 110"/>
                    <a:gd name="T2" fmla="*/ 0 w 2800"/>
                    <a:gd name="T3" fmla="*/ 0 h 110"/>
                    <a:gd name="T4" fmla="*/ 2800 w 2800"/>
                    <a:gd name="T5" fmla="*/ 0 h 110"/>
                    <a:gd name="T6" fmla="*/ 2800 w 2800"/>
                    <a:gd name="T7" fmla="*/ 110 h 1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800" h="110">
                      <a:moveTo>
                        <a:pt x="0" y="109"/>
                      </a:moveTo>
                      <a:lnTo>
                        <a:pt x="0" y="0"/>
                      </a:lnTo>
                      <a:lnTo>
                        <a:pt x="2800" y="0"/>
                      </a:lnTo>
                      <a:lnTo>
                        <a:pt x="2800" y="110"/>
                      </a:lnTo>
                    </a:path>
                  </a:pathLst>
                </a:custGeom>
                <a:noFill/>
                <a:ln w="38100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ZA"/>
                </a:p>
              </p:txBody>
            </p:sp>
            <p:sp>
              <p:nvSpPr>
                <p:cNvPr id="57354" name="Line 10"/>
                <p:cNvSpPr>
                  <a:spLocks noChangeShapeType="1"/>
                </p:cNvSpPr>
                <p:nvPr/>
              </p:nvSpPr>
              <p:spPr bwMode="auto">
                <a:xfrm>
                  <a:off x="2392" y="1550"/>
                  <a:ext cx="0" cy="128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ZA"/>
                </a:p>
              </p:txBody>
            </p:sp>
          </p:grpSp>
        </p:grpSp>
        <p:sp>
          <p:nvSpPr>
            <p:cNvPr id="57355" name="Rectangle 11"/>
            <p:cNvSpPr>
              <a:spLocks noChangeArrowheads="1"/>
            </p:cNvSpPr>
            <p:nvPr/>
          </p:nvSpPr>
          <p:spPr bwMode="auto">
            <a:xfrm>
              <a:off x="262" y="1759"/>
              <a:ext cx="19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1800" b="1"/>
                <a:t>1</a:t>
              </a:r>
            </a:p>
          </p:txBody>
        </p:sp>
      </p:grpSp>
      <p:grpSp>
        <p:nvGrpSpPr>
          <p:cNvPr id="57356" name="Group 12"/>
          <p:cNvGrpSpPr>
            <a:grpSpLocks/>
          </p:cNvGrpSpPr>
          <p:nvPr/>
        </p:nvGrpSpPr>
        <p:grpSpPr bwMode="auto">
          <a:xfrm>
            <a:off x="415925" y="2930525"/>
            <a:ext cx="8562975" cy="2105025"/>
            <a:chOff x="262" y="1934"/>
            <a:chExt cx="5394" cy="1326"/>
          </a:xfrm>
        </p:grpSpPr>
        <p:grpSp>
          <p:nvGrpSpPr>
            <p:cNvPr id="57357" name="Group 13"/>
            <p:cNvGrpSpPr>
              <a:grpSpLocks/>
            </p:cNvGrpSpPr>
            <p:nvPr/>
          </p:nvGrpSpPr>
          <p:grpSpPr bwMode="auto">
            <a:xfrm>
              <a:off x="696" y="1934"/>
              <a:ext cx="4960" cy="1326"/>
              <a:chOff x="696" y="1934"/>
              <a:chExt cx="4960" cy="1326"/>
            </a:xfrm>
          </p:grpSpPr>
          <p:grpSp>
            <p:nvGrpSpPr>
              <p:cNvPr id="57358" name="Group 14"/>
              <p:cNvGrpSpPr>
                <a:grpSpLocks/>
              </p:cNvGrpSpPr>
              <p:nvPr/>
            </p:nvGrpSpPr>
            <p:grpSpPr bwMode="auto">
              <a:xfrm>
                <a:off x="696" y="2033"/>
                <a:ext cx="728" cy="908"/>
                <a:chOff x="696" y="2033"/>
                <a:chExt cx="728" cy="908"/>
              </a:xfrm>
            </p:grpSpPr>
            <p:sp>
              <p:nvSpPr>
                <p:cNvPr id="57359" name="Freeform 15"/>
                <p:cNvSpPr>
                  <a:spLocks/>
                </p:cNvSpPr>
                <p:nvPr/>
              </p:nvSpPr>
              <p:spPr bwMode="auto">
                <a:xfrm>
                  <a:off x="696" y="2160"/>
                  <a:ext cx="728" cy="781"/>
                </a:xfrm>
                <a:custGeom>
                  <a:avLst/>
                  <a:gdLst>
                    <a:gd name="T0" fmla="*/ 0 w 784"/>
                    <a:gd name="T1" fmla="*/ 781 h 781"/>
                    <a:gd name="T2" fmla="*/ 0 w 784"/>
                    <a:gd name="T3" fmla="*/ 0 h 781"/>
                    <a:gd name="T4" fmla="*/ 784 w 784"/>
                    <a:gd name="T5" fmla="*/ 0 h 781"/>
                    <a:gd name="T6" fmla="*/ 784 w 784"/>
                    <a:gd name="T7" fmla="*/ 195 h 7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84" h="781">
                      <a:moveTo>
                        <a:pt x="0" y="781"/>
                      </a:moveTo>
                      <a:lnTo>
                        <a:pt x="0" y="0"/>
                      </a:lnTo>
                      <a:lnTo>
                        <a:pt x="784" y="0"/>
                      </a:lnTo>
                      <a:lnTo>
                        <a:pt x="784" y="195"/>
                      </a:lnTo>
                    </a:path>
                  </a:pathLst>
                </a:custGeom>
                <a:noFill/>
                <a:ln w="38100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ZA"/>
                </a:p>
              </p:txBody>
            </p:sp>
            <p:sp>
              <p:nvSpPr>
                <p:cNvPr id="57360" name="Line 16"/>
                <p:cNvSpPr>
                  <a:spLocks noChangeShapeType="1"/>
                </p:cNvSpPr>
                <p:nvPr/>
              </p:nvSpPr>
              <p:spPr bwMode="auto">
                <a:xfrm>
                  <a:off x="1000" y="2033"/>
                  <a:ext cx="0" cy="128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ZA"/>
                </a:p>
              </p:txBody>
            </p:sp>
          </p:grpSp>
          <p:grpSp>
            <p:nvGrpSpPr>
              <p:cNvPr id="57361" name="Group 17"/>
              <p:cNvGrpSpPr>
                <a:grpSpLocks/>
              </p:cNvGrpSpPr>
              <p:nvPr/>
            </p:nvGrpSpPr>
            <p:grpSpPr bwMode="auto">
              <a:xfrm>
                <a:off x="1246" y="1934"/>
                <a:ext cx="4410" cy="1326"/>
                <a:chOff x="1246" y="1934"/>
                <a:chExt cx="4410" cy="1326"/>
              </a:xfrm>
            </p:grpSpPr>
            <p:pic>
              <p:nvPicPr>
                <p:cNvPr id="57362" name="Picture 18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578" y="1934"/>
                  <a:ext cx="1637" cy="92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57363" name="Rectangle 19"/>
                <p:cNvSpPr>
                  <a:spLocks noChangeArrowheads="1"/>
                </p:cNvSpPr>
                <p:nvPr/>
              </p:nvSpPr>
              <p:spPr bwMode="auto">
                <a:xfrm>
                  <a:off x="3198" y="2365"/>
                  <a:ext cx="329" cy="20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>
                    <a:lnSpc>
                      <a:spcPct val="85000"/>
                    </a:lnSpc>
                  </a:pPr>
                  <a:r>
                    <a:rPr lang="en-US" altLang="en-US" sz="1800" b="1"/>
                    <a:t>E</a:t>
                  </a:r>
                  <a:r>
                    <a:rPr lang="en-US" altLang="en-US" sz="1800" b="1" baseline="-25000"/>
                    <a:t>(2)</a:t>
                  </a:r>
                  <a:endParaRPr lang="en-US" altLang="en-US" sz="1800" b="1"/>
                </a:p>
              </p:txBody>
            </p:sp>
            <p:sp>
              <p:nvSpPr>
                <p:cNvPr id="57364" name="Rectangle 20"/>
                <p:cNvSpPr>
                  <a:spLocks noChangeArrowheads="1"/>
                </p:cNvSpPr>
                <p:nvPr/>
              </p:nvSpPr>
              <p:spPr bwMode="auto">
                <a:xfrm>
                  <a:off x="1246" y="2365"/>
                  <a:ext cx="329" cy="20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>
                    <a:lnSpc>
                      <a:spcPct val="85000"/>
                    </a:lnSpc>
                  </a:pPr>
                  <a:r>
                    <a:rPr lang="en-US" altLang="en-US" sz="1800" b="1"/>
                    <a:t>E</a:t>
                  </a:r>
                  <a:r>
                    <a:rPr lang="en-US" altLang="en-US" sz="1800" b="1" baseline="-25000"/>
                    <a:t>(2)</a:t>
                  </a:r>
                  <a:endParaRPr lang="en-US" altLang="en-US" sz="1800" b="1"/>
                </a:p>
              </p:txBody>
            </p:sp>
            <p:sp>
              <p:nvSpPr>
                <p:cNvPr id="57365" name="Rectangle 21"/>
                <p:cNvSpPr>
                  <a:spLocks noChangeArrowheads="1"/>
                </p:cNvSpPr>
                <p:nvPr/>
              </p:nvSpPr>
              <p:spPr bwMode="auto">
                <a:xfrm>
                  <a:off x="4142" y="2365"/>
                  <a:ext cx="321" cy="20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>
                    <a:lnSpc>
                      <a:spcPct val="85000"/>
                    </a:lnSpc>
                  </a:pPr>
                  <a:r>
                    <a:rPr lang="en-US" altLang="en-US" sz="1800" b="1"/>
                    <a:t>F</a:t>
                  </a:r>
                  <a:r>
                    <a:rPr lang="en-US" altLang="en-US" sz="1800" b="1" baseline="-25000"/>
                    <a:t>(2)</a:t>
                  </a:r>
                  <a:endParaRPr lang="en-US" altLang="en-US" sz="1800" b="1"/>
                </a:p>
              </p:txBody>
            </p:sp>
            <p:sp>
              <p:nvSpPr>
                <p:cNvPr id="57366" name="Rectangle 22"/>
                <p:cNvSpPr>
                  <a:spLocks noChangeArrowheads="1"/>
                </p:cNvSpPr>
                <p:nvPr/>
              </p:nvSpPr>
              <p:spPr bwMode="auto">
                <a:xfrm>
                  <a:off x="1571" y="2809"/>
                  <a:ext cx="1649" cy="45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 algn="ctr">
                    <a:lnSpc>
                      <a:spcPct val="85000"/>
                    </a:lnSpc>
                  </a:pPr>
                  <a:r>
                    <a:rPr lang="en-US" altLang="en-US" sz="1600" b="1"/>
                    <a:t>Packing box and installation kit of wire, bolts, and screws</a:t>
                  </a:r>
                </a:p>
              </p:txBody>
            </p:sp>
            <p:sp>
              <p:nvSpPr>
                <p:cNvPr id="57367" name="Rectangle 23"/>
                <p:cNvSpPr>
                  <a:spLocks noChangeArrowheads="1"/>
                </p:cNvSpPr>
                <p:nvPr/>
              </p:nvSpPr>
              <p:spPr bwMode="auto">
                <a:xfrm>
                  <a:off x="4426" y="2360"/>
                  <a:ext cx="1230" cy="32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>
                    <a:lnSpc>
                      <a:spcPct val="85000"/>
                    </a:lnSpc>
                  </a:pPr>
                  <a:r>
                    <a:rPr lang="en-US" altLang="en-US" sz="1600" b="1"/>
                    <a:t>Std. 12” Speaker booster assembly</a:t>
                  </a:r>
                </a:p>
              </p:txBody>
            </p:sp>
            <p:grpSp>
              <p:nvGrpSpPr>
                <p:cNvPr id="57368" name="Group 24"/>
                <p:cNvGrpSpPr>
                  <a:grpSpLocks/>
                </p:cNvGrpSpPr>
                <p:nvPr/>
              </p:nvGrpSpPr>
              <p:grpSpPr bwMode="auto">
                <a:xfrm>
                  <a:off x="3373" y="2032"/>
                  <a:ext cx="939" cy="323"/>
                  <a:chOff x="3373" y="2032"/>
                  <a:chExt cx="939" cy="323"/>
                </a:xfrm>
              </p:grpSpPr>
              <p:sp>
                <p:nvSpPr>
                  <p:cNvPr id="57369" name="Freeform 25"/>
                  <p:cNvSpPr>
                    <a:spLocks/>
                  </p:cNvSpPr>
                  <p:nvPr/>
                </p:nvSpPr>
                <p:spPr bwMode="auto">
                  <a:xfrm>
                    <a:off x="3373" y="2160"/>
                    <a:ext cx="939" cy="195"/>
                  </a:xfrm>
                  <a:custGeom>
                    <a:avLst/>
                    <a:gdLst>
                      <a:gd name="T0" fmla="*/ 0 w 939"/>
                      <a:gd name="T1" fmla="*/ 188 h 195"/>
                      <a:gd name="T2" fmla="*/ 3 w 939"/>
                      <a:gd name="T3" fmla="*/ 0 h 195"/>
                      <a:gd name="T4" fmla="*/ 939 w 939"/>
                      <a:gd name="T5" fmla="*/ 0 h 195"/>
                      <a:gd name="T6" fmla="*/ 939 w 939"/>
                      <a:gd name="T7" fmla="*/ 195 h 19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939" h="195">
                        <a:moveTo>
                          <a:pt x="0" y="188"/>
                        </a:moveTo>
                        <a:lnTo>
                          <a:pt x="3" y="0"/>
                        </a:lnTo>
                        <a:lnTo>
                          <a:pt x="939" y="0"/>
                        </a:lnTo>
                        <a:lnTo>
                          <a:pt x="939" y="195"/>
                        </a:lnTo>
                      </a:path>
                    </a:pathLst>
                  </a:custGeom>
                  <a:noFill/>
                  <a:ln w="38100" cmpd="sng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ZA"/>
                  </a:p>
                </p:txBody>
              </p:sp>
              <p:sp>
                <p:nvSpPr>
                  <p:cNvPr id="57370" name="Line 26"/>
                  <p:cNvSpPr>
                    <a:spLocks noChangeShapeType="1"/>
                  </p:cNvSpPr>
                  <p:nvPr/>
                </p:nvSpPr>
                <p:spPr bwMode="auto">
                  <a:xfrm>
                    <a:off x="3801" y="2032"/>
                    <a:ext cx="0" cy="128"/>
                  </a:xfrm>
                  <a:prstGeom prst="line">
                    <a:avLst/>
                  </a:prstGeom>
                  <a:noFill/>
                  <a:ln w="3810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ZA"/>
                  </a:p>
                </p:txBody>
              </p:sp>
            </p:grpSp>
            <p:sp>
              <p:nvSpPr>
                <p:cNvPr id="57371" name="Line 27"/>
                <p:cNvSpPr>
                  <a:spLocks noChangeShapeType="1"/>
                </p:cNvSpPr>
                <p:nvPr/>
              </p:nvSpPr>
              <p:spPr bwMode="auto">
                <a:xfrm flipH="1" flipV="1">
                  <a:off x="1560" y="2504"/>
                  <a:ext cx="360" cy="8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 type="triangl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ZA"/>
                </a:p>
              </p:txBody>
            </p:sp>
            <p:sp>
              <p:nvSpPr>
                <p:cNvPr id="57372" name="Line 28"/>
                <p:cNvSpPr>
                  <a:spLocks noChangeShapeType="1"/>
                </p:cNvSpPr>
                <p:nvPr/>
              </p:nvSpPr>
              <p:spPr bwMode="auto">
                <a:xfrm flipV="1">
                  <a:off x="2832" y="2504"/>
                  <a:ext cx="360" cy="8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 type="triangl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ZA"/>
                </a:p>
              </p:txBody>
            </p:sp>
          </p:grpSp>
        </p:grpSp>
        <p:sp>
          <p:nvSpPr>
            <p:cNvPr id="57373" name="Rectangle 29"/>
            <p:cNvSpPr>
              <a:spLocks noChangeArrowheads="1"/>
            </p:cNvSpPr>
            <p:nvPr/>
          </p:nvSpPr>
          <p:spPr bwMode="auto">
            <a:xfrm>
              <a:off x="262" y="2341"/>
              <a:ext cx="19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1800" b="1"/>
                <a:t>2</a:t>
              </a:r>
            </a:p>
          </p:txBody>
        </p:sp>
      </p:grpSp>
      <p:grpSp>
        <p:nvGrpSpPr>
          <p:cNvPr id="57374" name="Group 30"/>
          <p:cNvGrpSpPr>
            <a:grpSpLocks/>
          </p:cNvGrpSpPr>
          <p:nvPr/>
        </p:nvGrpSpPr>
        <p:grpSpPr bwMode="auto">
          <a:xfrm>
            <a:off x="415925" y="4024313"/>
            <a:ext cx="8178800" cy="2233612"/>
            <a:chOff x="262" y="2623"/>
            <a:chExt cx="5152" cy="1407"/>
          </a:xfrm>
        </p:grpSpPr>
        <p:grpSp>
          <p:nvGrpSpPr>
            <p:cNvPr id="57375" name="Group 31"/>
            <p:cNvGrpSpPr>
              <a:grpSpLocks/>
            </p:cNvGrpSpPr>
            <p:nvPr/>
          </p:nvGrpSpPr>
          <p:grpSpPr bwMode="auto">
            <a:xfrm>
              <a:off x="518" y="2623"/>
              <a:ext cx="4896" cy="1407"/>
              <a:chOff x="518" y="2623"/>
              <a:chExt cx="4896" cy="1407"/>
            </a:xfrm>
          </p:grpSpPr>
          <p:grpSp>
            <p:nvGrpSpPr>
              <p:cNvPr id="57376" name="Group 32"/>
              <p:cNvGrpSpPr>
                <a:grpSpLocks/>
              </p:cNvGrpSpPr>
              <p:nvPr/>
            </p:nvGrpSpPr>
            <p:grpSpPr bwMode="auto">
              <a:xfrm>
                <a:off x="518" y="2837"/>
                <a:ext cx="1040" cy="1193"/>
                <a:chOff x="486" y="2741"/>
                <a:chExt cx="1040" cy="1193"/>
              </a:xfrm>
            </p:grpSpPr>
            <p:pic>
              <p:nvPicPr>
                <p:cNvPr id="57377" name="Picture 33"/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75" y="2741"/>
                  <a:ext cx="847" cy="106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57378" name="Rectangle 34"/>
                <p:cNvSpPr>
                  <a:spLocks noChangeArrowheads="1"/>
                </p:cNvSpPr>
                <p:nvPr/>
              </p:nvSpPr>
              <p:spPr bwMode="auto">
                <a:xfrm>
                  <a:off x="486" y="2836"/>
                  <a:ext cx="337" cy="20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>
                    <a:lnSpc>
                      <a:spcPct val="85000"/>
                    </a:lnSpc>
                  </a:pPr>
                  <a:r>
                    <a:rPr lang="en-US" altLang="en-US" sz="1800" b="1"/>
                    <a:t>D</a:t>
                  </a:r>
                  <a:r>
                    <a:rPr lang="en-US" altLang="en-US" sz="1800" b="1" baseline="-25000"/>
                    <a:t>(2)</a:t>
                  </a:r>
                  <a:endParaRPr lang="en-US" altLang="en-US" sz="1800" b="1"/>
                </a:p>
              </p:txBody>
            </p:sp>
            <p:sp>
              <p:nvSpPr>
                <p:cNvPr id="57379" name="Rectangle 35"/>
                <p:cNvSpPr>
                  <a:spLocks noChangeArrowheads="1"/>
                </p:cNvSpPr>
                <p:nvPr/>
              </p:nvSpPr>
              <p:spPr bwMode="auto">
                <a:xfrm>
                  <a:off x="671" y="3745"/>
                  <a:ext cx="855" cy="18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>
                    <a:lnSpc>
                      <a:spcPct val="85000"/>
                    </a:lnSpc>
                  </a:pPr>
                  <a:r>
                    <a:rPr lang="en-US" altLang="en-US" sz="1600" b="1"/>
                    <a:t>12” Speaker</a:t>
                  </a:r>
                </a:p>
              </p:txBody>
            </p:sp>
          </p:grpSp>
          <p:grpSp>
            <p:nvGrpSpPr>
              <p:cNvPr id="57380" name="Group 36"/>
              <p:cNvGrpSpPr>
                <a:grpSpLocks/>
              </p:cNvGrpSpPr>
              <p:nvPr/>
            </p:nvGrpSpPr>
            <p:grpSpPr bwMode="auto">
              <a:xfrm>
                <a:off x="4374" y="2837"/>
                <a:ext cx="1040" cy="1193"/>
                <a:chOff x="486" y="2741"/>
                <a:chExt cx="1040" cy="1193"/>
              </a:xfrm>
            </p:grpSpPr>
            <p:pic>
              <p:nvPicPr>
                <p:cNvPr id="57381" name="Picture 37"/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75" y="2741"/>
                  <a:ext cx="847" cy="106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57382" name="Rectangle 38"/>
                <p:cNvSpPr>
                  <a:spLocks noChangeArrowheads="1"/>
                </p:cNvSpPr>
                <p:nvPr/>
              </p:nvSpPr>
              <p:spPr bwMode="auto">
                <a:xfrm>
                  <a:off x="486" y="2836"/>
                  <a:ext cx="337" cy="20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>
                    <a:lnSpc>
                      <a:spcPct val="85000"/>
                    </a:lnSpc>
                  </a:pPr>
                  <a:r>
                    <a:rPr lang="en-US" altLang="en-US" sz="1800" b="1"/>
                    <a:t>D</a:t>
                  </a:r>
                  <a:r>
                    <a:rPr lang="en-US" altLang="en-US" sz="1800" b="1" baseline="-25000"/>
                    <a:t>(2)</a:t>
                  </a:r>
                  <a:endParaRPr lang="en-US" altLang="en-US" sz="1800" b="1"/>
                </a:p>
              </p:txBody>
            </p:sp>
            <p:sp>
              <p:nvSpPr>
                <p:cNvPr id="57383" name="Rectangle 39"/>
                <p:cNvSpPr>
                  <a:spLocks noChangeArrowheads="1"/>
                </p:cNvSpPr>
                <p:nvPr/>
              </p:nvSpPr>
              <p:spPr bwMode="auto">
                <a:xfrm>
                  <a:off x="671" y="3745"/>
                  <a:ext cx="855" cy="18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>
                    <a:lnSpc>
                      <a:spcPct val="85000"/>
                    </a:lnSpc>
                  </a:pPr>
                  <a:r>
                    <a:rPr lang="en-US" altLang="en-US" sz="1600" b="1"/>
                    <a:t>12” Speaker</a:t>
                  </a:r>
                </a:p>
              </p:txBody>
            </p:sp>
          </p:grpSp>
          <p:grpSp>
            <p:nvGrpSpPr>
              <p:cNvPr id="57384" name="Group 40"/>
              <p:cNvGrpSpPr>
                <a:grpSpLocks/>
              </p:cNvGrpSpPr>
              <p:nvPr/>
            </p:nvGrpSpPr>
            <p:grpSpPr bwMode="auto">
              <a:xfrm>
                <a:off x="3027" y="2932"/>
                <a:ext cx="1513" cy="830"/>
                <a:chOff x="3171" y="2868"/>
                <a:chExt cx="1513" cy="830"/>
              </a:xfrm>
            </p:grpSpPr>
            <p:pic>
              <p:nvPicPr>
                <p:cNvPr id="57385" name="Picture 41"/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171" y="3076"/>
                  <a:ext cx="1513" cy="42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57386" name="Rectangle 42"/>
                <p:cNvSpPr>
                  <a:spLocks noChangeArrowheads="1"/>
                </p:cNvSpPr>
                <p:nvPr/>
              </p:nvSpPr>
              <p:spPr bwMode="auto">
                <a:xfrm>
                  <a:off x="3755" y="2868"/>
                  <a:ext cx="345" cy="20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>
                    <a:lnSpc>
                      <a:spcPct val="85000"/>
                    </a:lnSpc>
                  </a:pPr>
                  <a:r>
                    <a:rPr lang="en-US" altLang="en-US" sz="1800" b="1"/>
                    <a:t>G</a:t>
                  </a:r>
                  <a:r>
                    <a:rPr lang="en-US" altLang="en-US" sz="1800" b="1" baseline="-25000"/>
                    <a:t>(1)</a:t>
                  </a:r>
                  <a:endParaRPr lang="en-US" altLang="en-US" sz="1800" b="1"/>
                </a:p>
              </p:txBody>
            </p:sp>
            <p:sp>
              <p:nvSpPr>
                <p:cNvPr id="57387" name="Rectangle 43"/>
                <p:cNvSpPr>
                  <a:spLocks noChangeArrowheads="1"/>
                </p:cNvSpPr>
                <p:nvPr/>
              </p:nvSpPr>
              <p:spPr bwMode="auto">
                <a:xfrm>
                  <a:off x="3471" y="3486"/>
                  <a:ext cx="912" cy="21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r>
                    <a:rPr lang="en-US" altLang="en-US" sz="1600" b="1"/>
                    <a:t>Amp-booster</a:t>
                  </a:r>
                </a:p>
              </p:txBody>
            </p:sp>
          </p:grpSp>
          <p:grpSp>
            <p:nvGrpSpPr>
              <p:cNvPr id="57388" name="Group 44"/>
              <p:cNvGrpSpPr>
                <a:grpSpLocks/>
              </p:cNvGrpSpPr>
              <p:nvPr/>
            </p:nvGrpSpPr>
            <p:grpSpPr bwMode="auto">
              <a:xfrm>
                <a:off x="3813" y="2623"/>
                <a:ext cx="755" cy="324"/>
                <a:chOff x="3813" y="2623"/>
                <a:chExt cx="755" cy="324"/>
              </a:xfrm>
            </p:grpSpPr>
            <p:sp>
              <p:nvSpPr>
                <p:cNvPr id="57389" name="Freeform 45"/>
                <p:cNvSpPr>
                  <a:spLocks/>
                </p:cNvSpPr>
                <p:nvPr/>
              </p:nvSpPr>
              <p:spPr bwMode="auto">
                <a:xfrm>
                  <a:off x="3813" y="2752"/>
                  <a:ext cx="755" cy="195"/>
                </a:xfrm>
                <a:custGeom>
                  <a:avLst/>
                  <a:gdLst>
                    <a:gd name="T0" fmla="*/ 0 w 939"/>
                    <a:gd name="T1" fmla="*/ 188 h 195"/>
                    <a:gd name="T2" fmla="*/ 3 w 939"/>
                    <a:gd name="T3" fmla="*/ 0 h 195"/>
                    <a:gd name="T4" fmla="*/ 939 w 939"/>
                    <a:gd name="T5" fmla="*/ 0 h 195"/>
                    <a:gd name="T6" fmla="*/ 939 w 939"/>
                    <a:gd name="T7" fmla="*/ 195 h 19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939" h="195">
                      <a:moveTo>
                        <a:pt x="0" y="188"/>
                      </a:moveTo>
                      <a:lnTo>
                        <a:pt x="3" y="0"/>
                      </a:lnTo>
                      <a:lnTo>
                        <a:pt x="939" y="0"/>
                      </a:lnTo>
                      <a:lnTo>
                        <a:pt x="939" y="195"/>
                      </a:lnTo>
                    </a:path>
                  </a:pathLst>
                </a:custGeom>
                <a:noFill/>
                <a:ln w="38100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ZA"/>
                </a:p>
              </p:txBody>
            </p:sp>
            <p:sp>
              <p:nvSpPr>
                <p:cNvPr id="57390" name="Line 46"/>
                <p:cNvSpPr>
                  <a:spLocks noChangeShapeType="1"/>
                </p:cNvSpPr>
                <p:nvPr/>
              </p:nvSpPr>
              <p:spPr bwMode="auto">
                <a:xfrm>
                  <a:off x="4312" y="2623"/>
                  <a:ext cx="0" cy="128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ZA"/>
                </a:p>
              </p:txBody>
            </p:sp>
          </p:grpSp>
        </p:grpSp>
        <p:sp>
          <p:nvSpPr>
            <p:cNvPr id="57391" name="Rectangle 47"/>
            <p:cNvSpPr>
              <a:spLocks noChangeArrowheads="1"/>
            </p:cNvSpPr>
            <p:nvPr/>
          </p:nvSpPr>
          <p:spPr bwMode="auto">
            <a:xfrm>
              <a:off x="262" y="2911"/>
              <a:ext cx="19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1800" b="1"/>
                <a:t>3</a:t>
              </a:r>
            </a:p>
          </p:txBody>
        </p:sp>
      </p:grpSp>
      <p:grpSp>
        <p:nvGrpSpPr>
          <p:cNvPr id="57392" name="Group 48"/>
          <p:cNvGrpSpPr>
            <a:grpSpLocks/>
          </p:cNvGrpSpPr>
          <p:nvPr/>
        </p:nvGrpSpPr>
        <p:grpSpPr bwMode="auto">
          <a:xfrm>
            <a:off x="187325" y="1535113"/>
            <a:ext cx="5721350" cy="760412"/>
            <a:chOff x="118" y="1055"/>
            <a:chExt cx="3604" cy="479"/>
          </a:xfrm>
        </p:grpSpPr>
        <p:sp>
          <p:nvSpPr>
            <p:cNvPr id="57393" name="Rectangle 49"/>
            <p:cNvSpPr>
              <a:spLocks noChangeArrowheads="1"/>
            </p:cNvSpPr>
            <p:nvPr/>
          </p:nvSpPr>
          <p:spPr bwMode="auto">
            <a:xfrm>
              <a:off x="1070" y="1055"/>
              <a:ext cx="265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1800" b="1"/>
                <a:t>Product structure for “Awesome” (A)</a:t>
              </a:r>
            </a:p>
          </p:txBody>
        </p:sp>
        <p:sp>
          <p:nvSpPr>
            <p:cNvPr id="57394" name="Rectangle 50"/>
            <p:cNvSpPr>
              <a:spLocks noChangeArrowheads="1"/>
            </p:cNvSpPr>
            <p:nvPr/>
          </p:nvSpPr>
          <p:spPr bwMode="auto">
            <a:xfrm>
              <a:off x="2286" y="1324"/>
              <a:ext cx="220" cy="20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lnSpc>
                  <a:spcPct val="85000"/>
                </a:lnSpc>
              </a:pPr>
              <a:r>
                <a:rPr lang="en-US" altLang="en-US" sz="1800" b="1"/>
                <a:t>A</a:t>
              </a:r>
            </a:p>
          </p:txBody>
        </p:sp>
        <p:sp>
          <p:nvSpPr>
            <p:cNvPr id="57395" name="Rectangle 51"/>
            <p:cNvSpPr>
              <a:spLocks noChangeArrowheads="1"/>
            </p:cNvSpPr>
            <p:nvPr/>
          </p:nvSpPr>
          <p:spPr bwMode="auto">
            <a:xfrm>
              <a:off x="118" y="1055"/>
              <a:ext cx="48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1800" b="1"/>
                <a:t>Level</a:t>
              </a:r>
            </a:p>
          </p:txBody>
        </p:sp>
        <p:sp>
          <p:nvSpPr>
            <p:cNvPr id="57396" name="Rectangle 52"/>
            <p:cNvSpPr>
              <a:spLocks noChangeArrowheads="1"/>
            </p:cNvSpPr>
            <p:nvPr/>
          </p:nvSpPr>
          <p:spPr bwMode="auto">
            <a:xfrm>
              <a:off x="262" y="1303"/>
              <a:ext cx="19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1800" b="1"/>
                <a:t>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9146756"/>
      </p:ext>
    </p:extLst>
  </p:cSld>
  <p:clrMapOvr>
    <a:masterClrMapping/>
  </p:clrMapOvr>
  <p:transition>
    <p:pull dir="l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7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57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57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57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434975"/>
            <a:ext cx="7772400" cy="939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2FFF74"/>
                </a:solidFill>
              </a14:hiddenFill>
            </a:ext>
          </a:extLst>
        </p:spPr>
        <p:txBody>
          <a:bodyPr/>
          <a:lstStyle/>
          <a:p>
            <a:r>
              <a:rPr lang="en-US" altLang="en-US"/>
              <a:t>Safety Stock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altLang="en-US"/>
              <a:t>© 2011 Pearson Education</a:t>
            </a:r>
            <a:endParaRPr lang="en-US" altLang="en-US"/>
          </a:p>
        </p:txBody>
      </p:sp>
      <p:sp>
        <p:nvSpPr>
          <p:cNvPr id="100355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685800" y="1716088"/>
            <a:ext cx="7772400" cy="4433887"/>
          </a:xfrm>
        </p:spPr>
        <p:txBody>
          <a:bodyPr/>
          <a:lstStyle/>
          <a:p>
            <a:r>
              <a:rPr lang="en-US" altLang="en-US" sz="2800"/>
              <a:t>BOMs, inventory records, purchase and production quantities may not be perfect</a:t>
            </a:r>
          </a:p>
          <a:p>
            <a:r>
              <a:rPr lang="en-US" altLang="en-US" sz="2800"/>
              <a:t>Consideration of safety stock may be prudent</a:t>
            </a:r>
          </a:p>
          <a:p>
            <a:r>
              <a:rPr lang="en-US" altLang="en-US" sz="2800"/>
              <a:t>Should be minimized and ultimately eliminated</a:t>
            </a:r>
          </a:p>
          <a:p>
            <a:r>
              <a:rPr lang="en-US" altLang="en-US" sz="2800"/>
              <a:t>Typically built into projected on-hand inventory</a:t>
            </a:r>
          </a:p>
        </p:txBody>
      </p:sp>
    </p:spTree>
    <p:extLst>
      <p:ext uri="{BB962C8B-B14F-4D97-AF65-F5344CB8AC3E}">
        <p14:creationId xmlns:p14="http://schemas.microsoft.com/office/powerpoint/2010/main" val="4055142554"/>
      </p:ext>
    </p:extLst>
  </p:cSld>
  <p:clrMapOvr>
    <a:masterClrMapping/>
  </p:clrMapOvr>
  <p:transition>
    <p:pull dir="l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1000"/>
                                        <p:tgtEl>
                                          <p:spTgt spid="100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355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Capacity Planning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altLang="en-US"/>
              <a:t>© 2011 Pearson Education</a:t>
            </a:r>
            <a:endParaRPr lang="en-US" altLang="en-US"/>
          </a:p>
        </p:txBody>
      </p:sp>
      <p:sp>
        <p:nvSpPr>
          <p:cNvPr id="192515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en-US"/>
              <a:t>Feedback from the MRP system</a:t>
            </a:r>
          </a:p>
          <a:p>
            <a:r>
              <a:rPr lang="en-US" altLang="en-US"/>
              <a:t>Load reports show resource requirements for work centers</a:t>
            </a:r>
          </a:p>
          <a:p>
            <a:r>
              <a:rPr lang="en-US" altLang="en-US"/>
              <a:t>Work can be moved between work centers to smooth the load or bring it within capacity</a:t>
            </a:r>
          </a:p>
        </p:txBody>
      </p:sp>
    </p:spTree>
    <p:extLst>
      <p:ext uri="{BB962C8B-B14F-4D97-AF65-F5344CB8AC3E}">
        <p14:creationId xmlns:p14="http://schemas.microsoft.com/office/powerpoint/2010/main" val="2208849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 smtClean="0"/>
              <a:t>Distribution Resource Planning</a:t>
            </a:r>
            <a:endParaRPr lang="en-ZA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732631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469900"/>
            <a:ext cx="7772400" cy="12954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2FFF74"/>
                </a:solidFill>
              </a14:hiddenFill>
            </a:ext>
          </a:extLst>
        </p:spPr>
        <p:txBody>
          <a:bodyPr>
            <a:normAutofit fontScale="90000"/>
          </a:bodyPr>
          <a:lstStyle/>
          <a:p>
            <a:r>
              <a:rPr lang="en-US" altLang="en-US"/>
              <a:t>Distribution Resource Planning (DRP)</a:t>
            </a:r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altLang="en-US"/>
              <a:t>© 2011 Pearson Education</a:t>
            </a:r>
            <a:endParaRPr lang="en-US" altLang="en-US"/>
          </a:p>
        </p:txBody>
      </p:sp>
      <p:sp>
        <p:nvSpPr>
          <p:cNvPr id="163843" name="Rectangle 3"/>
          <p:cNvSpPr>
            <a:spLocks noChangeArrowheads="1"/>
          </p:cNvSpPr>
          <p:nvPr/>
        </p:nvSpPr>
        <p:spPr bwMode="auto">
          <a:xfrm>
            <a:off x="744538" y="1971675"/>
            <a:ext cx="7653337" cy="968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en-US" sz="3200" b="1"/>
              <a:t>Using dependent demand techniques through the supply chain</a:t>
            </a:r>
          </a:p>
        </p:txBody>
      </p:sp>
      <p:sp>
        <p:nvSpPr>
          <p:cNvPr id="163844" name="Rectangle 4"/>
          <p:cNvSpPr>
            <a:spLocks noChangeArrowheads="1"/>
          </p:cNvSpPr>
          <p:nvPr/>
        </p:nvSpPr>
        <p:spPr bwMode="auto">
          <a:xfrm>
            <a:off x="985838" y="3149600"/>
            <a:ext cx="7170737" cy="2911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82600" indent="-482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6731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lnSpc>
                <a:spcPct val="90000"/>
              </a:lnSpc>
              <a:spcAft>
                <a:spcPct val="40000"/>
              </a:spcAft>
              <a:buClr>
                <a:srgbClr val="BF0922"/>
              </a:buClr>
              <a:buFont typeface="Wingdings" pitchFamily="2" charset="2"/>
              <a:buChar char="u"/>
            </a:pPr>
            <a:r>
              <a:rPr lang="en-US" altLang="en-US" sz="2800" b="1"/>
              <a:t>Expected demand or sales forecasts become gross requirements </a:t>
            </a:r>
          </a:p>
          <a:p>
            <a:pPr eaLnBrk="1" hangingPunct="1">
              <a:lnSpc>
                <a:spcPct val="90000"/>
              </a:lnSpc>
              <a:spcAft>
                <a:spcPct val="40000"/>
              </a:spcAft>
              <a:buClr>
                <a:srgbClr val="BF0922"/>
              </a:buClr>
              <a:buFont typeface="Wingdings" pitchFamily="2" charset="2"/>
              <a:buChar char="u"/>
            </a:pPr>
            <a:r>
              <a:rPr lang="en-US" altLang="en-US" sz="2800" b="1"/>
              <a:t>Minimum levels of inventory to meet customer service levels</a:t>
            </a:r>
          </a:p>
          <a:p>
            <a:pPr eaLnBrk="1" hangingPunct="1">
              <a:lnSpc>
                <a:spcPct val="90000"/>
              </a:lnSpc>
              <a:spcAft>
                <a:spcPct val="40000"/>
              </a:spcAft>
              <a:buClr>
                <a:srgbClr val="BF0922"/>
              </a:buClr>
              <a:buFont typeface="Wingdings" pitchFamily="2" charset="2"/>
              <a:buChar char="u"/>
            </a:pPr>
            <a:r>
              <a:rPr lang="en-US" altLang="en-US" sz="2800" b="1"/>
              <a:t>Accurate lead times</a:t>
            </a:r>
          </a:p>
          <a:p>
            <a:pPr eaLnBrk="1" hangingPunct="1">
              <a:lnSpc>
                <a:spcPct val="90000"/>
              </a:lnSpc>
              <a:spcAft>
                <a:spcPct val="40000"/>
              </a:spcAft>
              <a:buClr>
                <a:srgbClr val="BF0922"/>
              </a:buClr>
              <a:buFont typeface="Wingdings" pitchFamily="2" charset="2"/>
              <a:buChar char="u"/>
            </a:pPr>
            <a:r>
              <a:rPr lang="en-US" altLang="en-US" sz="2800" b="1"/>
              <a:t>Definition of the distribution structure</a:t>
            </a:r>
          </a:p>
        </p:txBody>
      </p:sp>
    </p:spTree>
    <p:extLst>
      <p:ext uri="{BB962C8B-B14F-4D97-AF65-F5344CB8AC3E}">
        <p14:creationId xmlns:p14="http://schemas.microsoft.com/office/powerpoint/2010/main" val="661531863"/>
      </p:ext>
    </p:extLst>
  </p:cSld>
  <p:clrMapOvr>
    <a:masterClrMapping/>
  </p:clrMapOvr>
  <p:transition>
    <p:pull dir="l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38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9" presetID="18" presetClass="entr" presetSubtype="6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1" dur="500"/>
                                        <p:tgtEl>
                                          <p:spTgt spid="1638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843" grpId="0" autoUpdateAnimBg="0"/>
      <p:bldP spid="163844" grpId="0" autoUpdateAnimBg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 smtClean="0"/>
              <a:t>Enterprise Resource Planning</a:t>
            </a:r>
            <a:endParaRPr lang="en-ZA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69619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431800"/>
            <a:ext cx="7772400" cy="12954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2FFF74"/>
                </a:solidFill>
              </a14:hiddenFill>
            </a:ext>
          </a:extLst>
        </p:spPr>
        <p:txBody>
          <a:bodyPr>
            <a:normAutofit fontScale="90000"/>
          </a:bodyPr>
          <a:lstStyle/>
          <a:p>
            <a:r>
              <a:rPr lang="en-US" altLang="en-US"/>
              <a:t>Enterprise Resource Planning (ERP)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altLang="en-US"/>
              <a:t>© 2011 Pearson Education</a:t>
            </a:r>
            <a:endParaRPr lang="en-US" altLang="en-US"/>
          </a:p>
        </p:txBody>
      </p:sp>
      <p:sp>
        <p:nvSpPr>
          <p:cNvPr id="165891" name="Rectangle 3"/>
          <p:cNvSpPr>
            <a:spLocks noChangeArrowheads="1"/>
          </p:cNvSpPr>
          <p:nvPr/>
        </p:nvSpPr>
        <p:spPr bwMode="auto">
          <a:xfrm>
            <a:off x="681038" y="1779588"/>
            <a:ext cx="7805737" cy="44751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533400" indent="-5334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1169988" indent="-457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819275" indent="-4699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2455863" indent="-457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3092450" indent="-457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354965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400685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446405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492125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lnSpc>
                <a:spcPct val="90000"/>
              </a:lnSpc>
              <a:spcAft>
                <a:spcPct val="40000"/>
              </a:spcAft>
              <a:buClr>
                <a:srgbClr val="BF0922"/>
              </a:buClr>
              <a:buFont typeface="Wingdings" pitchFamily="2" charset="2"/>
              <a:buChar char="u"/>
            </a:pPr>
            <a:r>
              <a:rPr lang="en-US" altLang="en-US" sz="3200" b="1"/>
              <a:t>An extension of the MRP system to  tie in customers and suppliers</a:t>
            </a:r>
          </a:p>
          <a:p>
            <a:pPr lvl="1">
              <a:lnSpc>
                <a:spcPct val="90000"/>
              </a:lnSpc>
              <a:spcAft>
                <a:spcPct val="40000"/>
              </a:spcAft>
              <a:buClr>
                <a:srgbClr val="BF0922"/>
              </a:buClr>
              <a:buFont typeface="Wingdings" pitchFamily="2" charset="2"/>
              <a:buChar char="u"/>
            </a:pPr>
            <a:r>
              <a:rPr lang="en-US" altLang="en-US" sz="2800" b="1"/>
              <a:t>Allows automation and integration of many business processes</a:t>
            </a:r>
          </a:p>
          <a:p>
            <a:pPr lvl="1">
              <a:lnSpc>
                <a:spcPct val="90000"/>
              </a:lnSpc>
              <a:spcAft>
                <a:spcPct val="40000"/>
              </a:spcAft>
              <a:buClr>
                <a:srgbClr val="BF0922"/>
              </a:buClr>
              <a:buFont typeface="Wingdings" pitchFamily="2" charset="2"/>
              <a:buChar char="u"/>
            </a:pPr>
            <a:r>
              <a:rPr lang="en-US" altLang="en-US" sz="2800" b="1"/>
              <a:t>Shares common data bases and business practices</a:t>
            </a:r>
          </a:p>
          <a:p>
            <a:pPr lvl="1">
              <a:lnSpc>
                <a:spcPct val="90000"/>
              </a:lnSpc>
              <a:spcAft>
                <a:spcPct val="40000"/>
              </a:spcAft>
              <a:buClr>
                <a:srgbClr val="BF0922"/>
              </a:buClr>
              <a:buFont typeface="Wingdings" pitchFamily="2" charset="2"/>
              <a:buChar char="u"/>
            </a:pPr>
            <a:r>
              <a:rPr lang="en-US" altLang="en-US" sz="2800" b="1"/>
              <a:t>Produces information in real time</a:t>
            </a:r>
          </a:p>
          <a:p>
            <a:pPr>
              <a:lnSpc>
                <a:spcPct val="90000"/>
              </a:lnSpc>
              <a:spcAft>
                <a:spcPct val="40000"/>
              </a:spcAft>
              <a:buClr>
                <a:srgbClr val="BF0922"/>
              </a:buClr>
              <a:buFont typeface="Wingdings" pitchFamily="2" charset="2"/>
              <a:buChar char="u"/>
            </a:pPr>
            <a:r>
              <a:rPr lang="en-US" altLang="en-US" sz="3200" b="1"/>
              <a:t>Coordinates business from supplier evaluation to customer invoicing</a:t>
            </a:r>
          </a:p>
        </p:txBody>
      </p:sp>
    </p:spTree>
    <p:extLst>
      <p:ext uri="{BB962C8B-B14F-4D97-AF65-F5344CB8AC3E}">
        <p14:creationId xmlns:p14="http://schemas.microsoft.com/office/powerpoint/2010/main" val="2282260848"/>
      </p:ext>
    </p:extLst>
  </p:cSld>
  <p:clrMapOvr>
    <a:masterClrMapping/>
  </p:clrMapOvr>
  <p:transition>
    <p:pull dir="l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1658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5891" grpId="0" autoUpdateAnimBg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8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431800"/>
            <a:ext cx="7772400" cy="12954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2FFF74"/>
                </a:solidFill>
              </a14:hiddenFill>
            </a:ext>
          </a:extLst>
        </p:spPr>
        <p:txBody>
          <a:bodyPr>
            <a:normAutofit fontScale="90000"/>
          </a:bodyPr>
          <a:lstStyle/>
          <a:p>
            <a:r>
              <a:rPr lang="en-US" altLang="en-US"/>
              <a:t>Enterprise Resource Planning (ERP)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altLang="en-US"/>
              <a:t>© 2011 Pearson Education</a:t>
            </a:r>
            <a:endParaRPr lang="en-US" altLang="en-US"/>
          </a:p>
        </p:txBody>
      </p:sp>
      <p:sp>
        <p:nvSpPr>
          <p:cNvPr id="167939" name="Rectangle 3"/>
          <p:cNvSpPr>
            <a:spLocks noChangeArrowheads="1"/>
          </p:cNvSpPr>
          <p:nvPr/>
        </p:nvSpPr>
        <p:spPr bwMode="auto">
          <a:xfrm>
            <a:off x="757238" y="2109788"/>
            <a:ext cx="7627937" cy="3716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533400" indent="-5334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1169988" indent="-457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819275" indent="-4699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2455863" indent="-457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3092450" indent="-457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354965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400685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446405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492125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lnSpc>
                <a:spcPct val="90000"/>
              </a:lnSpc>
              <a:spcAft>
                <a:spcPct val="40000"/>
              </a:spcAft>
              <a:buClr>
                <a:srgbClr val="BF0922"/>
              </a:buClr>
              <a:buFont typeface="Wingdings" pitchFamily="2" charset="2"/>
              <a:buChar char="u"/>
            </a:pPr>
            <a:r>
              <a:rPr lang="en-US" altLang="en-US" sz="3200" b="1"/>
              <a:t>ERP modules include</a:t>
            </a:r>
          </a:p>
          <a:p>
            <a:pPr lvl="1">
              <a:lnSpc>
                <a:spcPct val="90000"/>
              </a:lnSpc>
              <a:spcAft>
                <a:spcPct val="40000"/>
              </a:spcAft>
              <a:buClr>
                <a:srgbClr val="BF0922"/>
              </a:buClr>
              <a:buFont typeface="Wingdings" pitchFamily="2" charset="2"/>
              <a:buChar char="u"/>
            </a:pPr>
            <a:r>
              <a:rPr lang="en-US" altLang="en-US" sz="2800" b="1"/>
              <a:t>Basic MRP</a:t>
            </a:r>
          </a:p>
          <a:p>
            <a:pPr lvl="1">
              <a:lnSpc>
                <a:spcPct val="90000"/>
              </a:lnSpc>
              <a:spcAft>
                <a:spcPct val="40000"/>
              </a:spcAft>
              <a:buClr>
                <a:srgbClr val="BF0922"/>
              </a:buClr>
              <a:buFont typeface="Wingdings" pitchFamily="2" charset="2"/>
              <a:buChar char="u"/>
            </a:pPr>
            <a:r>
              <a:rPr lang="en-US" altLang="en-US" sz="2800" b="1"/>
              <a:t>Finance</a:t>
            </a:r>
          </a:p>
          <a:p>
            <a:pPr lvl="1">
              <a:lnSpc>
                <a:spcPct val="90000"/>
              </a:lnSpc>
              <a:spcAft>
                <a:spcPct val="40000"/>
              </a:spcAft>
              <a:buClr>
                <a:srgbClr val="BF0922"/>
              </a:buClr>
              <a:buFont typeface="Wingdings" pitchFamily="2" charset="2"/>
              <a:buChar char="u"/>
            </a:pPr>
            <a:r>
              <a:rPr lang="en-US" altLang="en-US" sz="2800" b="1"/>
              <a:t>Human resources</a:t>
            </a:r>
          </a:p>
          <a:p>
            <a:pPr lvl="1">
              <a:lnSpc>
                <a:spcPct val="90000"/>
              </a:lnSpc>
              <a:spcAft>
                <a:spcPct val="40000"/>
              </a:spcAft>
              <a:buClr>
                <a:srgbClr val="BF0922"/>
              </a:buClr>
              <a:buFont typeface="Wingdings" pitchFamily="2" charset="2"/>
              <a:buChar char="u"/>
            </a:pPr>
            <a:r>
              <a:rPr lang="en-US" altLang="en-US" sz="2800" b="1"/>
              <a:t>Supply chain management (SCM)</a:t>
            </a:r>
          </a:p>
          <a:p>
            <a:pPr lvl="1">
              <a:lnSpc>
                <a:spcPct val="90000"/>
              </a:lnSpc>
              <a:spcAft>
                <a:spcPct val="40000"/>
              </a:spcAft>
              <a:buClr>
                <a:srgbClr val="BF0922"/>
              </a:buClr>
              <a:buFont typeface="Wingdings" pitchFamily="2" charset="2"/>
              <a:buChar char="u"/>
            </a:pPr>
            <a:r>
              <a:rPr lang="en-US" altLang="en-US" sz="2800" b="1"/>
              <a:t>Customer relationship management (CRM)</a:t>
            </a:r>
          </a:p>
        </p:txBody>
      </p:sp>
    </p:spTree>
    <p:extLst>
      <p:ext uri="{BB962C8B-B14F-4D97-AF65-F5344CB8AC3E}">
        <p14:creationId xmlns:p14="http://schemas.microsoft.com/office/powerpoint/2010/main" val="2948300870"/>
      </p:ext>
    </p:extLst>
  </p:cSld>
  <p:clrMapOvr>
    <a:masterClrMapping/>
  </p:clrMapOvr>
  <p:transition>
    <p:strip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1679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7939" grpId="0" autoUpdateAnimBg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406400"/>
            <a:ext cx="7772400" cy="8636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2FFF74"/>
                </a:solidFill>
              </a14:hiddenFill>
            </a:ext>
          </a:extLst>
        </p:spPr>
        <p:txBody>
          <a:bodyPr/>
          <a:lstStyle/>
          <a:p>
            <a:r>
              <a:rPr lang="en-US" altLang="en-US"/>
              <a:t>ERP and MRP</a:t>
            </a:r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altLang="en-US"/>
              <a:t>© 2011 Pearson Education</a:t>
            </a:r>
            <a:endParaRPr lang="en-US" altLang="en-US"/>
          </a:p>
        </p:txBody>
      </p:sp>
      <p:sp>
        <p:nvSpPr>
          <p:cNvPr id="169987" name="Rectangle 3"/>
          <p:cNvSpPr>
            <a:spLocks noChangeArrowheads="1"/>
          </p:cNvSpPr>
          <p:nvPr/>
        </p:nvSpPr>
        <p:spPr bwMode="auto">
          <a:xfrm>
            <a:off x="461963" y="6135688"/>
            <a:ext cx="1450975" cy="300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altLang="en-US" sz="1600" b="1"/>
              <a:t>Figure 14.11</a:t>
            </a:r>
          </a:p>
        </p:txBody>
      </p:sp>
      <p:pic>
        <p:nvPicPr>
          <p:cNvPr id="169988" name="Picture 4" descr="F 14-11 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6450" y="1065213"/>
            <a:ext cx="5476875" cy="541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9270300"/>
      </p:ext>
    </p:extLst>
  </p:cSld>
  <p:clrMapOvr>
    <a:masterClrMapping/>
  </p:clrMapOvr>
  <p:transition>
    <p:pull dir="l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72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699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99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699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9987" grpId="0" autoUpdateAnimBg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5" name="Rectangle 3"/>
          <p:cNvSpPr>
            <a:spLocks noGrp="1" noChangeArrowheads="1"/>
          </p:cNvSpPr>
          <p:nvPr>
            <p:ph type="title"/>
          </p:nvPr>
        </p:nvSpPr>
        <p:spPr>
          <a:xfrm>
            <a:off x="685800" y="406400"/>
            <a:ext cx="7772400" cy="8636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2FFF74"/>
                </a:solidFill>
              </a14:hiddenFill>
            </a:ext>
          </a:extLst>
        </p:spPr>
        <p:txBody>
          <a:bodyPr/>
          <a:lstStyle/>
          <a:p>
            <a:r>
              <a:rPr lang="en-US" altLang="en-US"/>
              <a:t>ERP and MRP</a:t>
            </a:r>
          </a:p>
        </p:txBody>
      </p:sp>
      <p:sp>
        <p:nvSpPr>
          <p:cNvPr id="23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altLang="en-US"/>
              <a:t>© 2011 Pearson Education</a:t>
            </a:r>
            <a:endParaRPr lang="en-US" altLang="en-US"/>
          </a:p>
        </p:txBody>
      </p:sp>
      <p:pic>
        <p:nvPicPr>
          <p:cNvPr id="172034" name="Picture 2" descr="F 14-11 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6450" y="1065213"/>
            <a:ext cx="5476875" cy="541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2036" name="Rectangle 4"/>
          <p:cNvSpPr>
            <a:spLocks noChangeArrowheads="1"/>
          </p:cNvSpPr>
          <p:nvPr/>
        </p:nvSpPr>
        <p:spPr bwMode="auto">
          <a:xfrm>
            <a:off x="461963" y="6135688"/>
            <a:ext cx="1450975" cy="300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altLang="en-US" sz="1600" b="1"/>
              <a:t>Figure 14.11</a:t>
            </a:r>
          </a:p>
        </p:txBody>
      </p:sp>
      <p:sp>
        <p:nvSpPr>
          <p:cNvPr id="172037" name="Rectangle 5"/>
          <p:cNvSpPr>
            <a:spLocks noChangeArrowheads="1"/>
          </p:cNvSpPr>
          <p:nvPr/>
        </p:nvSpPr>
        <p:spPr bwMode="auto">
          <a:xfrm>
            <a:off x="571500" y="1320800"/>
            <a:ext cx="7962900" cy="2895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ZA"/>
          </a:p>
        </p:txBody>
      </p:sp>
      <p:grpSp>
        <p:nvGrpSpPr>
          <p:cNvPr id="172038" name="Group 6"/>
          <p:cNvGrpSpPr>
            <a:grpSpLocks/>
          </p:cNvGrpSpPr>
          <p:nvPr/>
        </p:nvGrpSpPr>
        <p:grpSpPr bwMode="auto">
          <a:xfrm>
            <a:off x="927100" y="1181100"/>
            <a:ext cx="7099300" cy="2705100"/>
            <a:chOff x="584" y="920"/>
            <a:chExt cx="4472" cy="1704"/>
          </a:xfrm>
        </p:grpSpPr>
        <p:sp>
          <p:nvSpPr>
            <p:cNvPr id="172039" name="Rectangle 7"/>
            <p:cNvSpPr>
              <a:spLocks noChangeArrowheads="1"/>
            </p:cNvSpPr>
            <p:nvPr/>
          </p:nvSpPr>
          <p:spPr bwMode="auto">
            <a:xfrm>
              <a:off x="704" y="920"/>
              <a:ext cx="4352" cy="1240"/>
            </a:xfrm>
            <a:prstGeom prst="rect">
              <a:avLst/>
            </a:prstGeom>
            <a:solidFill>
              <a:srgbClr val="2FFF74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ZA"/>
            </a:p>
          </p:txBody>
        </p:sp>
        <p:sp>
          <p:nvSpPr>
            <p:cNvPr id="172040" name="Rectangle 8"/>
            <p:cNvSpPr>
              <a:spLocks noChangeArrowheads="1"/>
            </p:cNvSpPr>
            <p:nvPr/>
          </p:nvSpPr>
          <p:spPr bwMode="auto">
            <a:xfrm>
              <a:off x="1574" y="969"/>
              <a:ext cx="261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1800" b="1"/>
                <a:t>Customer Relationship Management</a:t>
              </a:r>
            </a:p>
          </p:txBody>
        </p:sp>
        <p:grpSp>
          <p:nvGrpSpPr>
            <p:cNvPr id="172041" name="Group 9"/>
            <p:cNvGrpSpPr>
              <a:grpSpLocks/>
            </p:cNvGrpSpPr>
            <p:nvPr/>
          </p:nvGrpSpPr>
          <p:grpSpPr bwMode="auto">
            <a:xfrm>
              <a:off x="1736" y="1636"/>
              <a:ext cx="2032" cy="0"/>
              <a:chOff x="1736" y="1636"/>
              <a:chExt cx="2032" cy="0"/>
            </a:xfrm>
          </p:grpSpPr>
          <p:sp>
            <p:nvSpPr>
              <p:cNvPr id="172042" name="Line 10"/>
              <p:cNvSpPr>
                <a:spLocks noChangeShapeType="1"/>
              </p:cNvSpPr>
              <p:nvPr/>
            </p:nvSpPr>
            <p:spPr bwMode="auto">
              <a:xfrm flipH="1">
                <a:off x="1736" y="1636"/>
                <a:ext cx="240" cy="0"/>
              </a:xfrm>
              <a:prstGeom prst="line">
                <a:avLst/>
              </a:prstGeom>
              <a:noFill/>
              <a:ln w="57150">
                <a:solidFill>
                  <a:srgbClr val="175097"/>
                </a:solidFill>
                <a:round/>
                <a:headEnd/>
                <a:tailEnd type="triangl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ZA"/>
              </a:p>
            </p:txBody>
          </p:sp>
          <p:sp>
            <p:nvSpPr>
              <p:cNvPr id="172043" name="Line 11"/>
              <p:cNvSpPr>
                <a:spLocks noChangeShapeType="1"/>
              </p:cNvSpPr>
              <p:nvPr/>
            </p:nvSpPr>
            <p:spPr bwMode="auto">
              <a:xfrm flipH="1">
                <a:off x="3528" y="1636"/>
                <a:ext cx="240" cy="0"/>
              </a:xfrm>
              <a:prstGeom prst="line">
                <a:avLst/>
              </a:prstGeom>
              <a:noFill/>
              <a:ln w="57150">
                <a:solidFill>
                  <a:srgbClr val="175097"/>
                </a:solidFill>
                <a:round/>
                <a:headEnd/>
                <a:tailEnd type="triangl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ZA"/>
              </a:p>
            </p:txBody>
          </p:sp>
        </p:grpSp>
        <p:sp>
          <p:nvSpPr>
            <p:cNvPr id="172044" name="Line 12"/>
            <p:cNvSpPr>
              <a:spLocks noChangeShapeType="1"/>
            </p:cNvSpPr>
            <p:nvPr/>
          </p:nvSpPr>
          <p:spPr bwMode="auto">
            <a:xfrm flipH="1">
              <a:off x="584" y="1640"/>
              <a:ext cx="360" cy="0"/>
            </a:xfrm>
            <a:prstGeom prst="line">
              <a:avLst/>
            </a:prstGeom>
            <a:noFill/>
            <a:ln w="57150">
              <a:solidFill>
                <a:srgbClr val="175097"/>
              </a:solidFill>
              <a:round/>
              <a:headEnd/>
              <a:tailEnd type="triangl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ZA"/>
            </a:p>
          </p:txBody>
        </p:sp>
        <p:grpSp>
          <p:nvGrpSpPr>
            <p:cNvPr id="172045" name="Group 13"/>
            <p:cNvGrpSpPr>
              <a:grpSpLocks/>
            </p:cNvGrpSpPr>
            <p:nvPr/>
          </p:nvGrpSpPr>
          <p:grpSpPr bwMode="auto">
            <a:xfrm>
              <a:off x="920" y="1232"/>
              <a:ext cx="816" cy="808"/>
              <a:chOff x="808" y="1232"/>
              <a:chExt cx="816" cy="808"/>
            </a:xfrm>
          </p:grpSpPr>
          <p:sp>
            <p:nvSpPr>
              <p:cNvPr id="172046" name="Rectangle 14"/>
              <p:cNvSpPr>
                <a:spLocks noChangeArrowheads="1"/>
              </p:cNvSpPr>
              <p:nvPr/>
            </p:nvSpPr>
            <p:spPr bwMode="auto">
              <a:xfrm>
                <a:off x="808" y="1232"/>
                <a:ext cx="816" cy="808"/>
              </a:xfrm>
              <a:prstGeom prst="rect">
                <a:avLst/>
              </a:prstGeom>
              <a:solidFill>
                <a:schemeClr val="folHlink"/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ZA"/>
              </a:p>
            </p:txBody>
          </p:sp>
          <p:sp>
            <p:nvSpPr>
              <p:cNvPr id="172047" name="Rectangle 15"/>
              <p:cNvSpPr>
                <a:spLocks noChangeArrowheads="1"/>
              </p:cNvSpPr>
              <p:nvPr/>
            </p:nvSpPr>
            <p:spPr bwMode="auto">
              <a:xfrm>
                <a:off x="877" y="1530"/>
                <a:ext cx="678" cy="2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 sz="1600" b="1"/>
                  <a:t>Invoicing</a:t>
                </a:r>
              </a:p>
            </p:txBody>
          </p:sp>
        </p:grpSp>
        <p:grpSp>
          <p:nvGrpSpPr>
            <p:cNvPr id="172048" name="Group 16"/>
            <p:cNvGrpSpPr>
              <a:grpSpLocks/>
            </p:cNvGrpSpPr>
            <p:nvPr/>
          </p:nvGrpSpPr>
          <p:grpSpPr bwMode="auto">
            <a:xfrm>
              <a:off x="3733" y="1224"/>
              <a:ext cx="1128" cy="808"/>
              <a:chOff x="3877" y="1224"/>
              <a:chExt cx="1128" cy="808"/>
            </a:xfrm>
          </p:grpSpPr>
          <p:sp>
            <p:nvSpPr>
              <p:cNvPr id="172049" name="Rectangle 17"/>
              <p:cNvSpPr>
                <a:spLocks noChangeArrowheads="1"/>
              </p:cNvSpPr>
              <p:nvPr/>
            </p:nvSpPr>
            <p:spPr bwMode="auto">
              <a:xfrm>
                <a:off x="3877" y="1224"/>
                <a:ext cx="1128" cy="808"/>
              </a:xfrm>
              <a:prstGeom prst="rect">
                <a:avLst/>
              </a:prstGeom>
              <a:solidFill>
                <a:schemeClr val="folHlink"/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ZA"/>
              </a:p>
            </p:txBody>
          </p:sp>
          <p:sp>
            <p:nvSpPr>
              <p:cNvPr id="172050" name="Rectangle 18"/>
              <p:cNvSpPr>
                <a:spLocks noChangeArrowheads="1"/>
              </p:cNvSpPr>
              <p:nvPr/>
            </p:nvSpPr>
            <p:spPr bwMode="auto">
              <a:xfrm>
                <a:off x="3888" y="1337"/>
                <a:ext cx="1107" cy="58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ctr">
                  <a:lnSpc>
                    <a:spcPct val="85000"/>
                  </a:lnSpc>
                </a:pPr>
                <a:r>
                  <a:rPr lang="en-US" altLang="en-US" sz="1600" b="1"/>
                  <a:t>Shipping</a:t>
                </a:r>
              </a:p>
              <a:p>
                <a:pPr algn="ctr">
                  <a:lnSpc>
                    <a:spcPct val="85000"/>
                  </a:lnSpc>
                </a:pPr>
                <a:r>
                  <a:rPr lang="en-US" altLang="en-US" sz="1600" b="1"/>
                  <a:t>Distributors, retailers,</a:t>
                </a:r>
              </a:p>
              <a:p>
                <a:pPr algn="ctr">
                  <a:lnSpc>
                    <a:spcPct val="85000"/>
                  </a:lnSpc>
                </a:pPr>
                <a:r>
                  <a:rPr lang="en-US" altLang="en-US" sz="1600" b="1"/>
                  <a:t>and end users</a:t>
                </a:r>
              </a:p>
            </p:txBody>
          </p:sp>
        </p:grpSp>
        <p:sp>
          <p:nvSpPr>
            <p:cNvPr id="172051" name="Line 19"/>
            <p:cNvSpPr>
              <a:spLocks noChangeShapeType="1"/>
            </p:cNvSpPr>
            <p:nvPr/>
          </p:nvSpPr>
          <p:spPr bwMode="auto">
            <a:xfrm>
              <a:off x="2736" y="2008"/>
              <a:ext cx="0" cy="616"/>
            </a:xfrm>
            <a:prstGeom prst="line">
              <a:avLst/>
            </a:prstGeom>
            <a:noFill/>
            <a:ln w="57150">
              <a:solidFill>
                <a:srgbClr val="175097"/>
              </a:solidFill>
              <a:round/>
              <a:headEnd/>
              <a:tailEnd type="triangl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ZA"/>
            </a:p>
          </p:txBody>
        </p:sp>
        <p:grpSp>
          <p:nvGrpSpPr>
            <p:cNvPr id="172052" name="Group 20"/>
            <p:cNvGrpSpPr>
              <a:grpSpLocks/>
            </p:cNvGrpSpPr>
            <p:nvPr/>
          </p:nvGrpSpPr>
          <p:grpSpPr bwMode="auto">
            <a:xfrm>
              <a:off x="1942" y="1232"/>
              <a:ext cx="1584" cy="808"/>
              <a:chOff x="2086" y="1232"/>
              <a:chExt cx="1584" cy="808"/>
            </a:xfrm>
          </p:grpSpPr>
          <p:sp>
            <p:nvSpPr>
              <p:cNvPr id="172053" name="Rectangle 21"/>
              <p:cNvSpPr>
                <a:spLocks noChangeArrowheads="1"/>
              </p:cNvSpPr>
              <p:nvPr/>
            </p:nvSpPr>
            <p:spPr bwMode="auto">
              <a:xfrm>
                <a:off x="2086" y="1232"/>
                <a:ext cx="1584" cy="808"/>
              </a:xfrm>
              <a:prstGeom prst="rect">
                <a:avLst/>
              </a:prstGeom>
              <a:solidFill>
                <a:schemeClr val="folHlink"/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ZA"/>
              </a:p>
            </p:txBody>
          </p:sp>
          <p:sp>
            <p:nvSpPr>
              <p:cNvPr id="172054" name="Rectangle 22"/>
              <p:cNvSpPr>
                <a:spLocks noChangeArrowheads="1"/>
              </p:cNvSpPr>
              <p:nvPr/>
            </p:nvSpPr>
            <p:spPr bwMode="auto">
              <a:xfrm>
                <a:off x="2130" y="1345"/>
                <a:ext cx="1495" cy="58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ctr">
                  <a:lnSpc>
                    <a:spcPct val="85000"/>
                  </a:lnSpc>
                </a:pPr>
                <a:r>
                  <a:rPr lang="en-US" altLang="en-US" sz="1600" b="1"/>
                  <a:t>Sales Order</a:t>
                </a:r>
              </a:p>
              <a:p>
                <a:pPr algn="ctr">
                  <a:lnSpc>
                    <a:spcPct val="85000"/>
                  </a:lnSpc>
                </a:pPr>
                <a:r>
                  <a:rPr lang="en-US" altLang="en-US" sz="1600" b="1"/>
                  <a:t>(order entry,</a:t>
                </a:r>
              </a:p>
              <a:p>
                <a:pPr algn="ctr">
                  <a:lnSpc>
                    <a:spcPct val="85000"/>
                  </a:lnSpc>
                </a:pPr>
                <a:r>
                  <a:rPr lang="en-US" altLang="en-US" sz="1600" b="1"/>
                  <a:t>product configuration,</a:t>
                </a:r>
              </a:p>
              <a:p>
                <a:pPr algn="ctr">
                  <a:lnSpc>
                    <a:spcPct val="85000"/>
                  </a:lnSpc>
                </a:pPr>
                <a:r>
                  <a:rPr lang="en-US" altLang="en-US" sz="1600" b="1"/>
                  <a:t>sales management)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63826347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457200"/>
            <a:ext cx="8382000" cy="9144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2FFF74"/>
                </a:solidFill>
              </a14:hiddenFill>
            </a:ext>
          </a:extLst>
        </p:spPr>
        <p:txBody>
          <a:bodyPr lIns="99994" tIns="49997" rIns="99994" bIns="49997" anchorCtr="1"/>
          <a:lstStyle/>
          <a:p>
            <a:pPr>
              <a:lnSpc>
                <a:spcPct val="80000"/>
              </a:lnSpc>
            </a:pPr>
            <a:r>
              <a:rPr lang="en-US" altLang="en-US"/>
              <a:t>Distinguishing Differences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altLang="en-US"/>
              <a:t>© 2011 Pearson Education</a:t>
            </a:r>
            <a:endParaRPr lang="en-US" altLang="en-US"/>
          </a:p>
        </p:txBody>
      </p:sp>
      <p:sp>
        <p:nvSpPr>
          <p:cNvPr id="45059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685800" y="1692275"/>
            <a:ext cx="7772400" cy="4632325"/>
          </a:xfrm>
        </p:spPr>
        <p:txBody>
          <a:bodyPr lIns="99994" tIns="49997" rIns="99994" bIns="49997"/>
          <a:lstStyle/>
          <a:p>
            <a:pPr marL="533400" indent="-533400">
              <a:buClr>
                <a:srgbClr val="BF0922"/>
              </a:buClr>
              <a:buFont typeface="Wingdings" pitchFamily="2" charset="2"/>
              <a:buChar char="u"/>
            </a:pPr>
            <a:r>
              <a:rPr lang="en-US" altLang="en-US" sz="2800">
                <a:solidFill>
                  <a:srgbClr val="BF092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Medium/long range</a:t>
            </a:r>
            <a:r>
              <a:rPr lang="en-US" altLang="en-US" sz="2800"/>
              <a:t> forecasts deal with more comprehensive issues and support management decisions regarding planning and  products, plants and processes</a:t>
            </a:r>
          </a:p>
          <a:p>
            <a:pPr marL="533400" indent="-533400">
              <a:buClr>
                <a:srgbClr val="BF0922"/>
              </a:buClr>
              <a:buFont typeface="Wingdings" pitchFamily="2" charset="2"/>
              <a:buChar char="u"/>
            </a:pPr>
            <a:r>
              <a:rPr lang="en-US" altLang="en-US" sz="2800">
                <a:solidFill>
                  <a:srgbClr val="BF092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Short-term</a:t>
            </a:r>
            <a:r>
              <a:rPr lang="en-US" altLang="en-US" sz="2800"/>
              <a:t> forecasting usually employs different methodologies than longer-term forecasting</a:t>
            </a:r>
          </a:p>
          <a:p>
            <a:pPr marL="533400" indent="-533400">
              <a:buClr>
                <a:srgbClr val="BF0922"/>
              </a:buClr>
              <a:buFont typeface="Wingdings" pitchFamily="2" charset="2"/>
              <a:buChar char="u"/>
            </a:pPr>
            <a:r>
              <a:rPr lang="en-US" altLang="en-US" sz="2800">
                <a:solidFill>
                  <a:srgbClr val="BF092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Short-term</a:t>
            </a:r>
            <a:r>
              <a:rPr lang="en-US" altLang="en-US" sz="2800"/>
              <a:t> forecasts tend to be more accurate than longer-term forecasts</a:t>
            </a:r>
          </a:p>
        </p:txBody>
      </p:sp>
    </p:spTree>
    <p:extLst>
      <p:ext uri="{BB962C8B-B14F-4D97-AF65-F5344CB8AC3E}">
        <p14:creationId xmlns:p14="http://schemas.microsoft.com/office/powerpoint/2010/main" val="1052705191"/>
      </p:ext>
    </p:extLst>
  </p:cSld>
  <p:clrMapOvr>
    <a:masterClrMapping/>
  </p:clrMapOvr>
  <p:transition>
    <p:pull dir="l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450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059" grpId="0" autoUpdateAnimBg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5" name="Rectangle 35"/>
          <p:cNvSpPr>
            <a:spLocks noGrp="1" noChangeArrowheads="1"/>
          </p:cNvSpPr>
          <p:nvPr>
            <p:ph type="title"/>
          </p:nvPr>
        </p:nvSpPr>
        <p:spPr>
          <a:xfrm>
            <a:off x="685800" y="188640"/>
            <a:ext cx="7772400" cy="8636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2FFF74"/>
                </a:solidFill>
              </a14:hiddenFill>
            </a:ext>
          </a:extLst>
        </p:spPr>
        <p:txBody>
          <a:bodyPr/>
          <a:lstStyle/>
          <a:p>
            <a:r>
              <a:rPr lang="en-US" altLang="en-US" dirty="0"/>
              <a:t>ERP and MRP</a:t>
            </a:r>
          </a:p>
        </p:txBody>
      </p:sp>
      <p:sp>
        <p:nvSpPr>
          <p:cNvPr id="40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altLang="en-US"/>
              <a:t>© 2011 Pearson Education</a:t>
            </a:r>
            <a:endParaRPr lang="en-US" altLang="en-US"/>
          </a:p>
        </p:txBody>
      </p:sp>
      <p:pic>
        <p:nvPicPr>
          <p:cNvPr id="174082" name="Picture 2" descr="F 14-11 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6450" y="1065213"/>
            <a:ext cx="5476875" cy="541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4083" name="Group 3"/>
          <p:cNvGrpSpPr>
            <a:grpSpLocks/>
          </p:cNvGrpSpPr>
          <p:nvPr/>
        </p:nvGrpSpPr>
        <p:grpSpPr bwMode="auto">
          <a:xfrm>
            <a:off x="647700" y="723900"/>
            <a:ext cx="6870700" cy="5683250"/>
            <a:chOff x="536" y="648"/>
            <a:chExt cx="4328" cy="3580"/>
          </a:xfrm>
        </p:grpSpPr>
        <p:sp>
          <p:nvSpPr>
            <p:cNvPr id="174084" name="Rectangle 4"/>
            <p:cNvSpPr>
              <a:spLocks noChangeArrowheads="1"/>
            </p:cNvSpPr>
            <p:nvPr/>
          </p:nvSpPr>
          <p:spPr bwMode="auto">
            <a:xfrm>
              <a:off x="971" y="3841"/>
              <a:ext cx="914" cy="1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lnSpc>
                  <a:spcPct val="85000"/>
                </a:lnSpc>
              </a:pPr>
              <a:r>
                <a:rPr lang="en-US" altLang="en-US" sz="1600" b="1"/>
                <a:t>Table 13.6</a:t>
              </a:r>
            </a:p>
          </p:txBody>
        </p:sp>
        <p:sp>
          <p:nvSpPr>
            <p:cNvPr id="174085" name="Rectangle 5"/>
            <p:cNvSpPr>
              <a:spLocks noChangeArrowheads="1"/>
            </p:cNvSpPr>
            <p:nvPr/>
          </p:nvSpPr>
          <p:spPr bwMode="auto">
            <a:xfrm>
              <a:off x="704" y="840"/>
              <a:ext cx="4160" cy="3312"/>
            </a:xfrm>
            <a:prstGeom prst="rect">
              <a:avLst/>
            </a:prstGeom>
            <a:solidFill>
              <a:schemeClr val="accent2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ZA"/>
            </a:p>
          </p:txBody>
        </p:sp>
        <p:sp>
          <p:nvSpPr>
            <p:cNvPr id="174086" name="Line 6"/>
            <p:cNvSpPr>
              <a:spLocks noChangeShapeType="1"/>
            </p:cNvSpPr>
            <p:nvPr/>
          </p:nvSpPr>
          <p:spPr bwMode="auto">
            <a:xfrm rot="5400000" flipH="1">
              <a:off x="3752" y="2588"/>
              <a:ext cx="240" cy="0"/>
            </a:xfrm>
            <a:prstGeom prst="line">
              <a:avLst/>
            </a:prstGeom>
            <a:noFill/>
            <a:ln w="57150">
              <a:solidFill>
                <a:srgbClr val="175097"/>
              </a:solidFill>
              <a:round/>
              <a:headEnd type="triangle" w="sm" len="sm"/>
              <a:tailEnd type="triangl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ZA"/>
            </a:p>
          </p:txBody>
        </p:sp>
        <p:sp>
          <p:nvSpPr>
            <p:cNvPr id="174087" name="Line 7"/>
            <p:cNvSpPr>
              <a:spLocks noChangeShapeType="1"/>
            </p:cNvSpPr>
            <p:nvPr/>
          </p:nvSpPr>
          <p:spPr bwMode="auto">
            <a:xfrm rot="5400000" flipH="1">
              <a:off x="3752" y="3324"/>
              <a:ext cx="240" cy="0"/>
            </a:xfrm>
            <a:prstGeom prst="line">
              <a:avLst/>
            </a:prstGeom>
            <a:noFill/>
            <a:ln w="57150">
              <a:solidFill>
                <a:srgbClr val="175097"/>
              </a:solidFill>
              <a:round/>
              <a:headEnd/>
              <a:tailEnd type="triangl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ZA"/>
            </a:p>
          </p:txBody>
        </p:sp>
        <p:grpSp>
          <p:nvGrpSpPr>
            <p:cNvPr id="174088" name="Group 8"/>
            <p:cNvGrpSpPr>
              <a:grpSpLocks/>
            </p:cNvGrpSpPr>
            <p:nvPr/>
          </p:nvGrpSpPr>
          <p:grpSpPr bwMode="auto">
            <a:xfrm>
              <a:off x="3309" y="1984"/>
              <a:ext cx="1128" cy="488"/>
              <a:chOff x="3437" y="2008"/>
              <a:chExt cx="1128" cy="488"/>
            </a:xfrm>
          </p:grpSpPr>
          <p:sp>
            <p:nvSpPr>
              <p:cNvPr id="174089" name="Rectangle 9"/>
              <p:cNvSpPr>
                <a:spLocks noChangeArrowheads="1"/>
              </p:cNvSpPr>
              <p:nvPr/>
            </p:nvSpPr>
            <p:spPr bwMode="auto">
              <a:xfrm>
                <a:off x="3437" y="2008"/>
                <a:ext cx="1128" cy="488"/>
              </a:xfrm>
              <a:prstGeom prst="rect">
                <a:avLst/>
              </a:prstGeom>
              <a:solidFill>
                <a:srgbClr val="92D2CA"/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ZA"/>
              </a:p>
            </p:txBody>
          </p:sp>
          <p:sp>
            <p:nvSpPr>
              <p:cNvPr id="174090" name="Rectangle 10"/>
              <p:cNvSpPr>
                <a:spLocks noChangeArrowheads="1"/>
              </p:cNvSpPr>
              <p:nvPr/>
            </p:nvSpPr>
            <p:spPr bwMode="auto">
              <a:xfrm>
                <a:off x="3643" y="2092"/>
                <a:ext cx="715" cy="32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ctr">
                  <a:lnSpc>
                    <a:spcPct val="85000"/>
                  </a:lnSpc>
                </a:pPr>
                <a:r>
                  <a:rPr lang="en-US" altLang="en-US" sz="1600" b="1"/>
                  <a:t>Bills of Material</a:t>
                </a:r>
              </a:p>
            </p:txBody>
          </p:sp>
        </p:grpSp>
        <p:sp>
          <p:nvSpPr>
            <p:cNvPr id="174091" name="Line 11"/>
            <p:cNvSpPr>
              <a:spLocks noChangeShapeType="1"/>
            </p:cNvSpPr>
            <p:nvPr/>
          </p:nvSpPr>
          <p:spPr bwMode="auto">
            <a:xfrm>
              <a:off x="2880" y="840"/>
              <a:ext cx="0" cy="296"/>
            </a:xfrm>
            <a:prstGeom prst="line">
              <a:avLst/>
            </a:prstGeom>
            <a:noFill/>
            <a:ln w="57150">
              <a:solidFill>
                <a:srgbClr val="175097"/>
              </a:solidFill>
              <a:round/>
              <a:headEnd/>
              <a:tailEnd type="triangl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ZA"/>
            </a:p>
          </p:txBody>
        </p:sp>
        <p:sp>
          <p:nvSpPr>
            <p:cNvPr id="174092" name="Line 12"/>
            <p:cNvSpPr>
              <a:spLocks noChangeShapeType="1"/>
            </p:cNvSpPr>
            <p:nvPr/>
          </p:nvSpPr>
          <p:spPr bwMode="auto">
            <a:xfrm flipH="1">
              <a:off x="536" y="2944"/>
              <a:ext cx="2800" cy="0"/>
            </a:xfrm>
            <a:prstGeom prst="line">
              <a:avLst/>
            </a:prstGeom>
            <a:noFill/>
            <a:ln w="57150">
              <a:solidFill>
                <a:srgbClr val="175097"/>
              </a:solidFill>
              <a:round/>
              <a:headEnd/>
              <a:tailEnd type="triangl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ZA"/>
            </a:p>
          </p:txBody>
        </p:sp>
        <p:grpSp>
          <p:nvGrpSpPr>
            <p:cNvPr id="174093" name="Group 13"/>
            <p:cNvGrpSpPr>
              <a:grpSpLocks/>
            </p:cNvGrpSpPr>
            <p:nvPr/>
          </p:nvGrpSpPr>
          <p:grpSpPr bwMode="auto">
            <a:xfrm>
              <a:off x="3309" y="2708"/>
              <a:ext cx="1128" cy="472"/>
              <a:chOff x="3469" y="2264"/>
              <a:chExt cx="1128" cy="472"/>
            </a:xfrm>
          </p:grpSpPr>
          <p:sp>
            <p:nvSpPr>
              <p:cNvPr id="174094" name="Rectangle 14"/>
              <p:cNvSpPr>
                <a:spLocks noChangeArrowheads="1"/>
              </p:cNvSpPr>
              <p:nvPr/>
            </p:nvSpPr>
            <p:spPr bwMode="auto">
              <a:xfrm>
                <a:off x="3469" y="2264"/>
                <a:ext cx="1128" cy="472"/>
              </a:xfrm>
              <a:prstGeom prst="rect">
                <a:avLst/>
              </a:prstGeom>
              <a:solidFill>
                <a:srgbClr val="92D2CA"/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ZA"/>
              </a:p>
            </p:txBody>
          </p:sp>
          <p:sp>
            <p:nvSpPr>
              <p:cNvPr id="174095" name="Rectangle 15"/>
              <p:cNvSpPr>
                <a:spLocks noChangeArrowheads="1"/>
              </p:cNvSpPr>
              <p:nvPr/>
            </p:nvSpPr>
            <p:spPr bwMode="auto">
              <a:xfrm>
                <a:off x="3712" y="2340"/>
                <a:ext cx="643" cy="32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ctr">
                  <a:lnSpc>
                    <a:spcPct val="85000"/>
                  </a:lnSpc>
                </a:pPr>
                <a:r>
                  <a:rPr lang="en-US" altLang="en-US" sz="1600" b="1"/>
                  <a:t>Work Orders</a:t>
                </a:r>
              </a:p>
            </p:txBody>
          </p:sp>
        </p:grpSp>
        <p:sp>
          <p:nvSpPr>
            <p:cNvPr id="174096" name="Line 16"/>
            <p:cNvSpPr>
              <a:spLocks noChangeShapeType="1"/>
            </p:cNvSpPr>
            <p:nvPr/>
          </p:nvSpPr>
          <p:spPr bwMode="auto">
            <a:xfrm flipH="1">
              <a:off x="536" y="3688"/>
              <a:ext cx="888" cy="0"/>
            </a:xfrm>
            <a:prstGeom prst="line">
              <a:avLst/>
            </a:prstGeom>
            <a:noFill/>
            <a:ln w="57150">
              <a:solidFill>
                <a:srgbClr val="175097"/>
              </a:solidFill>
              <a:round/>
              <a:headEnd/>
              <a:tailEnd type="triangl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ZA"/>
            </a:p>
          </p:txBody>
        </p:sp>
        <p:grpSp>
          <p:nvGrpSpPr>
            <p:cNvPr id="174097" name="Group 17"/>
            <p:cNvGrpSpPr>
              <a:grpSpLocks/>
            </p:cNvGrpSpPr>
            <p:nvPr/>
          </p:nvGrpSpPr>
          <p:grpSpPr bwMode="auto">
            <a:xfrm>
              <a:off x="1325" y="3392"/>
              <a:ext cx="1128" cy="600"/>
              <a:chOff x="621" y="2664"/>
              <a:chExt cx="1128" cy="600"/>
            </a:xfrm>
          </p:grpSpPr>
          <p:sp>
            <p:nvSpPr>
              <p:cNvPr id="174098" name="Rectangle 18"/>
              <p:cNvSpPr>
                <a:spLocks noChangeArrowheads="1"/>
              </p:cNvSpPr>
              <p:nvPr/>
            </p:nvSpPr>
            <p:spPr bwMode="auto">
              <a:xfrm>
                <a:off x="621" y="2664"/>
                <a:ext cx="1128" cy="600"/>
              </a:xfrm>
              <a:prstGeom prst="rect">
                <a:avLst/>
              </a:prstGeom>
              <a:solidFill>
                <a:srgbClr val="92D2CA"/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ZA"/>
              </a:p>
            </p:txBody>
          </p:sp>
          <p:sp>
            <p:nvSpPr>
              <p:cNvPr id="174099" name="Rectangle 19"/>
              <p:cNvSpPr>
                <a:spLocks noChangeArrowheads="1"/>
              </p:cNvSpPr>
              <p:nvPr/>
            </p:nvSpPr>
            <p:spPr bwMode="auto">
              <a:xfrm>
                <a:off x="725" y="2739"/>
                <a:ext cx="920" cy="45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ctr">
                  <a:lnSpc>
                    <a:spcPct val="85000"/>
                  </a:lnSpc>
                </a:pPr>
                <a:r>
                  <a:rPr lang="en-US" altLang="en-US" sz="1600" b="1"/>
                  <a:t>Purchasing</a:t>
                </a:r>
              </a:p>
              <a:p>
                <a:pPr algn="ctr">
                  <a:lnSpc>
                    <a:spcPct val="85000"/>
                  </a:lnSpc>
                </a:pPr>
                <a:r>
                  <a:rPr lang="en-US" altLang="en-US" sz="1600" b="1"/>
                  <a:t>and</a:t>
                </a:r>
              </a:p>
              <a:p>
                <a:pPr algn="ctr">
                  <a:lnSpc>
                    <a:spcPct val="85000"/>
                  </a:lnSpc>
                </a:pPr>
                <a:r>
                  <a:rPr lang="en-US" altLang="en-US" sz="1600" b="1"/>
                  <a:t>Lead Times</a:t>
                </a:r>
              </a:p>
            </p:txBody>
          </p:sp>
        </p:grpSp>
        <p:grpSp>
          <p:nvGrpSpPr>
            <p:cNvPr id="174100" name="Group 20"/>
            <p:cNvGrpSpPr>
              <a:grpSpLocks/>
            </p:cNvGrpSpPr>
            <p:nvPr/>
          </p:nvGrpSpPr>
          <p:grpSpPr bwMode="auto">
            <a:xfrm>
              <a:off x="3309" y="3392"/>
              <a:ext cx="1128" cy="600"/>
              <a:chOff x="3413" y="3192"/>
              <a:chExt cx="1128" cy="600"/>
            </a:xfrm>
          </p:grpSpPr>
          <p:sp>
            <p:nvSpPr>
              <p:cNvPr id="174101" name="Rectangle 21"/>
              <p:cNvSpPr>
                <a:spLocks noChangeArrowheads="1"/>
              </p:cNvSpPr>
              <p:nvPr/>
            </p:nvSpPr>
            <p:spPr bwMode="auto">
              <a:xfrm>
                <a:off x="3413" y="3192"/>
                <a:ext cx="1128" cy="600"/>
              </a:xfrm>
              <a:prstGeom prst="rect">
                <a:avLst/>
              </a:prstGeom>
              <a:solidFill>
                <a:srgbClr val="92D2CA"/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ZA"/>
              </a:p>
            </p:txBody>
          </p:sp>
          <p:sp>
            <p:nvSpPr>
              <p:cNvPr id="174102" name="Rectangle 22"/>
              <p:cNvSpPr>
                <a:spLocks noChangeArrowheads="1"/>
              </p:cNvSpPr>
              <p:nvPr/>
            </p:nvSpPr>
            <p:spPr bwMode="auto">
              <a:xfrm>
                <a:off x="3567" y="3267"/>
                <a:ext cx="820" cy="45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>
                  <a:lnSpc>
                    <a:spcPct val="85000"/>
                  </a:lnSpc>
                </a:pPr>
                <a:r>
                  <a:rPr lang="en-US" altLang="en-US" sz="1600" b="1"/>
                  <a:t>Routings</a:t>
                </a:r>
              </a:p>
              <a:p>
                <a:pPr algn="ctr">
                  <a:lnSpc>
                    <a:spcPct val="85000"/>
                  </a:lnSpc>
                </a:pPr>
                <a:r>
                  <a:rPr lang="en-US" altLang="en-US" sz="1600" b="1"/>
                  <a:t>and</a:t>
                </a:r>
              </a:p>
              <a:p>
                <a:pPr algn="ctr">
                  <a:lnSpc>
                    <a:spcPct val="85000"/>
                  </a:lnSpc>
                </a:pPr>
                <a:r>
                  <a:rPr lang="en-US" altLang="en-US" sz="1600" b="1"/>
                  <a:t>Lead Times</a:t>
                </a:r>
              </a:p>
            </p:txBody>
          </p:sp>
        </p:grpSp>
        <p:sp>
          <p:nvSpPr>
            <p:cNvPr id="174103" name="Line 23"/>
            <p:cNvSpPr>
              <a:spLocks noChangeShapeType="1"/>
            </p:cNvSpPr>
            <p:nvPr/>
          </p:nvSpPr>
          <p:spPr bwMode="auto">
            <a:xfrm>
              <a:off x="1880" y="2480"/>
              <a:ext cx="0" cy="904"/>
            </a:xfrm>
            <a:prstGeom prst="line">
              <a:avLst/>
            </a:prstGeom>
            <a:noFill/>
            <a:ln w="57150">
              <a:solidFill>
                <a:srgbClr val="175097"/>
              </a:solidFill>
              <a:round/>
              <a:headEnd type="triangle" w="sm" len="sm"/>
              <a:tailEnd type="triangl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ZA"/>
            </a:p>
          </p:txBody>
        </p:sp>
        <p:sp>
          <p:nvSpPr>
            <p:cNvPr id="174104" name="Line 24"/>
            <p:cNvSpPr>
              <a:spLocks noChangeShapeType="1"/>
            </p:cNvSpPr>
            <p:nvPr/>
          </p:nvSpPr>
          <p:spPr bwMode="auto">
            <a:xfrm rot="5400000" flipH="1">
              <a:off x="1768" y="4108"/>
              <a:ext cx="240" cy="0"/>
            </a:xfrm>
            <a:prstGeom prst="line">
              <a:avLst/>
            </a:prstGeom>
            <a:noFill/>
            <a:ln w="57150">
              <a:solidFill>
                <a:srgbClr val="175097"/>
              </a:solidFill>
              <a:round/>
              <a:headEnd type="triangle" w="sm" len="sm"/>
              <a:tailEnd type="triangl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ZA"/>
            </a:p>
          </p:txBody>
        </p:sp>
        <p:sp>
          <p:nvSpPr>
            <p:cNvPr id="174105" name="Line 25"/>
            <p:cNvSpPr>
              <a:spLocks noChangeShapeType="1"/>
            </p:cNvSpPr>
            <p:nvPr/>
          </p:nvSpPr>
          <p:spPr bwMode="auto">
            <a:xfrm>
              <a:off x="2464" y="2232"/>
              <a:ext cx="832" cy="0"/>
            </a:xfrm>
            <a:prstGeom prst="line">
              <a:avLst/>
            </a:prstGeom>
            <a:noFill/>
            <a:ln w="57150">
              <a:solidFill>
                <a:srgbClr val="175097"/>
              </a:solidFill>
              <a:round/>
              <a:headEnd type="triangle" w="sm" len="sm"/>
              <a:tailEnd type="triangl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ZA"/>
            </a:p>
          </p:txBody>
        </p:sp>
        <p:sp>
          <p:nvSpPr>
            <p:cNvPr id="174106" name="Freeform 26"/>
            <p:cNvSpPr>
              <a:spLocks/>
            </p:cNvSpPr>
            <p:nvPr/>
          </p:nvSpPr>
          <p:spPr bwMode="auto">
            <a:xfrm>
              <a:off x="1624" y="1456"/>
              <a:ext cx="728" cy="512"/>
            </a:xfrm>
            <a:custGeom>
              <a:avLst/>
              <a:gdLst>
                <a:gd name="T0" fmla="*/ 472 w 472"/>
                <a:gd name="T1" fmla="*/ 0 h 520"/>
                <a:gd name="T2" fmla="*/ 0 w 472"/>
                <a:gd name="T3" fmla="*/ 0 h 520"/>
                <a:gd name="T4" fmla="*/ 0 w 472"/>
                <a:gd name="T5" fmla="*/ 520 h 5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2" h="520">
                  <a:moveTo>
                    <a:pt x="472" y="0"/>
                  </a:moveTo>
                  <a:lnTo>
                    <a:pt x="0" y="0"/>
                  </a:lnTo>
                  <a:lnTo>
                    <a:pt x="0" y="520"/>
                  </a:lnTo>
                </a:path>
              </a:pathLst>
            </a:custGeom>
            <a:noFill/>
            <a:ln w="57150" cmpd="sng">
              <a:solidFill>
                <a:srgbClr val="175097"/>
              </a:solidFill>
              <a:round/>
              <a:headEnd/>
              <a:tailEnd type="triangl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ZA"/>
            </a:p>
          </p:txBody>
        </p:sp>
        <p:sp>
          <p:nvSpPr>
            <p:cNvPr id="174107" name="Freeform 27"/>
            <p:cNvSpPr>
              <a:spLocks/>
            </p:cNvSpPr>
            <p:nvPr/>
          </p:nvSpPr>
          <p:spPr bwMode="auto">
            <a:xfrm flipH="1">
              <a:off x="3392" y="1456"/>
              <a:ext cx="472" cy="512"/>
            </a:xfrm>
            <a:custGeom>
              <a:avLst/>
              <a:gdLst>
                <a:gd name="T0" fmla="*/ 472 w 472"/>
                <a:gd name="T1" fmla="*/ 0 h 520"/>
                <a:gd name="T2" fmla="*/ 0 w 472"/>
                <a:gd name="T3" fmla="*/ 0 h 520"/>
                <a:gd name="T4" fmla="*/ 0 w 472"/>
                <a:gd name="T5" fmla="*/ 520 h 5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2" h="520">
                  <a:moveTo>
                    <a:pt x="472" y="0"/>
                  </a:moveTo>
                  <a:lnTo>
                    <a:pt x="0" y="0"/>
                  </a:lnTo>
                  <a:lnTo>
                    <a:pt x="0" y="520"/>
                  </a:lnTo>
                </a:path>
              </a:pathLst>
            </a:custGeom>
            <a:noFill/>
            <a:ln w="57150" cmpd="sng">
              <a:solidFill>
                <a:srgbClr val="175097"/>
              </a:solidFill>
              <a:round/>
              <a:headEnd/>
              <a:tailEnd type="triangl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ZA"/>
            </a:p>
          </p:txBody>
        </p:sp>
        <p:grpSp>
          <p:nvGrpSpPr>
            <p:cNvPr id="174108" name="Group 28"/>
            <p:cNvGrpSpPr>
              <a:grpSpLocks/>
            </p:cNvGrpSpPr>
            <p:nvPr/>
          </p:nvGrpSpPr>
          <p:grpSpPr bwMode="auto">
            <a:xfrm>
              <a:off x="2316" y="1144"/>
              <a:ext cx="1128" cy="632"/>
              <a:chOff x="2316" y="1144"/>
              <a:chExt cx="1128" cy="632"/>
            </a:xfrm>
          </p:grpSpPr>
          <p:sp>
            <p:nvSpPr>
              <p:cNvPr id="174109" name="Rectangle 29"/>
              <p:cNvSpPr>
                <a:spLocks noChangeArrowheads="1"/>
              </p:cNvSpPr>
              <p:nvPr/>
            </p:nvSpPr>
            <p:spPr bwMode="auto">
              <a:xfrm>
                <a:off x="2316" y="1144"/>
                <a:ext cx="1128" cy="632"/>
              </a:xfrm>
              <a:prstGeom prst="rect">
                <a:avLst/>
              </a:prstGeom>
              <a:solidFill>
                <a:srgbClr val="92D2CA"/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ZA"/>
              </a:p>
            </p:txBody>
          </p:sp>
          <p:sp>
            <p:nvSpPr>
              <p:cNvPr id="174110" name="Rectangle 30"/>
              <p:cNvSpPr>
                <a:spLocks noChangeArrowheads="1"/>
              </p:cNvSpPr>
              <p:nvPr/>
            </p:nvSpPr>
            <p:spPr bwMode="auto">
              <a:xfrm>
                <a:off x="2433" y="1235"/>
                <a:ext cx="894" cy="45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ctr">
                  <a:lnSpc>
                    <a:spcPct val="85000"/>
                  </a:lnSpc>
                </a:pPr>
                <a:r>
                  <a:rPr lang="en-US" altLang="en-US" sz="1600" b="1"/>
                  <a:t>Master Production Schedule</a:t>
                </a:r>
              </a:p>
            </p:txBody>
          </p:sp>
        </p:grpSp>
        <p:sp>
          <p:nvSpPr>
            <p:cNvPr id="174111" name="Freeform 31"/>
            <p:cNvSpPr>
              <a:spLocks/>
            </p:cNvSpPr>
            <p:nvPr/>
          </p:nvSpPr>
          <p:spPr bwMode="auto">
            <a:xfrm>
              <a:off x="2152" y="648"/>
              <a:ext cx="2392" cy="1360"/>
            </a:xfrm>
            <a:custGeom>
              <a:avLst/>
              <a:gdLst>
                <a:gd name="T0" fmla="*/ 0 w 2392"/>
                <a:gd name="T1" fmla="*/ 1360 h 1360"/>
                <a:gd name="T2" fmla="*/ 0 w 2392"/>
                <a:gd name="T3" fmla="*/ 1176 h 1360"/>
                <a:gd name="T4" fmla="*/ 2392 w 2392"/>
                <a:gd name="T5" fmla="*/ 1176 h 1360"/>
                <a:gd name="T6" fmla="*/ 2392 w 2392"/>
                <a:gd name="T7" fmla="*/ 0 h 1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92" h="1360">
                  <a:moveTo>
                    <a:pt x="0" y="1360"/>
                  </a:moveTo>
                  <a:lnTo>
                    <a:pt x="0" y="1176"/>
                  </a:lnTo>
                  <a:lnTo>
                    <a:pt x="2392" y="1176"/>
                  </a:lnTo>
                  <a:lnTo>
                    <a:pt x="2392" y="0"/>
                  </a:lnTo>
                </a:path>
              </a:pathLst>
            </a:custGeom>
            <a:noFill/>
            <a:ln w="57150" cmpd="sng">
              <a:solidFill>
                <a:srgbClr val="175097"/>
              </a:solidFill>
              <a:round/>
              <a:headEnd/>
              <a:tailEnd type="triangl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ZA"/>
            </a:p>
          </p:txBody>
        </p:sp>
        <p:grpSp>
          <p:nvGrpSpPr>
            <p:cNvPr id="174112" name="Group 32"/>
            <p:cNvGrpSpPr>
              <a:grpSpLocks/>
            </p:cNvGrpSpPr>
            <p:nvPr/>
          </p:nvGrpSpPr>
          <p:grpSpPr bwMode="auto">
            <a:xfrm>
              <a:off x="1325" y="1984"/>
              <a:ext cx="1128" cy="488"/>
              <a:chOff x="909" y="1432"/>
              <a:chExt cx="1128" cy="488"/>
            </a:xfrm>
          </p:grpSpPr>
          <p:sp>
            <p:nvSpPr>
              <p:cNvPr id="174113" name="Rectangle 33"/>
              <p:cNvSpPr>
                <a:spLocks noChangeArrowheads="1"/>
              </p:cNvSpPr>
              <p:nvPr/>
            </p:nvSpPr>
            <p:spPr bwMode="auto">
              <a:xfrm>
                <a:off x="909" y="1432"/>
                <a:ext cx="1128" cy="488"/>
              </a:xfrm>
              <a:prstGeom prst="rect">
                <a:avLst/>
              </a:prstGeom>
              <a:solidFill>
                <a:srgbClr val="92D2CA"/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ZA"/>
              </a:p>
            </p:txBody>
          </p:sp>
          <p:sp>
            <p:nvSpPr>
              <p:cNvPr id="174114" name="Rectangle 34"/>
              <p:cNvSpPr>
                <a:spLocks noChangeArrowheads="1"/>
              </p:cNvSpPr>
              <p:nvPr/>
            </p:nvSpPr>
            <p:spPr bwMode="auto">
              <a:xfrm>
                <a:off x="954" y="1516"/>
                <a:ext cx="1038" cy="32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ctr">
                  <a:lnSpc>
                    <a:spcPct val="85000"/>
                  </a:lnSpc>
                </a:pPr>
                <a:r>
                  <a:rPr lang="en-US" altLang="en-US" sz="1600" b="1"/>
                  <a:t>Inventory Management</a:t>
                </a:r>
              </a:p>
            </p:txBody>
          </p:sp>
        </p:grpSp>
      </p:grpSp>
      <p:sp>
        <p:nvSpPr>
          <p:cNvPr id="174116" name="Rectangle 36"/>
          <p:cNvSpPr>
            <a:spLocks noChangeArrowheads="1"/>
          </p:cNvSpPr>
          <p:nvPr/>
        </p:nvSpPr>
        <p:spPr bwMode="auto">
          <a:xfrm>
            <a:off x="461963" y="6135688"/>
            <a:ext cx="1450975" cy="300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altLang="en-US" sz="1600" b="1"/>
              <a:t>Figure 14.11</a:t>
            </a:r>
          </a:p>
        </p:txBody>
      </p:sp>
      <p:grpSp>
        <p:nvGrpSpPr>
          <p:cNvPr id="174117" name="Group 37"/>
          <p:cNvGrpSpPr>
            <a:grpSpLocks/>
          </p:cNvGrpSpPr>
          <p:nvPr/>
        </p:nvGrpSpPr>
        <p:grpSpPr bwMode="auto">
          <a:xfrm>
            <a:off x="7645400" y="1054100"/>
            <a:ext cx="1049338" cy="5232400"/>
            <a:chOff x="4960" y="840"/>
            <a:chExt cx="661" cy="3296"/>
          </a:xfrm>
        </p:grpSpPr>
        <p:sp>
          <p:nvSpPr>
            <p:cNvPr id="174118" name="AutoShape 38"/>
            <p:cNvSpPr>
              <a:spLocks/>
            </p:cNvSpPr>
            <p:nvPr/>
          </p:nvSpPr>
          <p:spPr bwMode="auto">
            <a:xfrm>
              <a:off x="4960" y="840"/>
              <a:ext cx="144" cy="3296"/>
            </a:xfrm>
            <a:prstGeom prst="rightBrace">
              <a:avLst>
                <a:gd name="adj1" fmla="val 190741"/>
                <a:gd name="adj2" fmla="val 50000"/>
              </a:avLst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ZA"/>
            </a:p>
          </p:txBody>
        </p:sp>
        <p:sp>
          <p:nvSpPr>
            <p:cNvPr id="174119" name="Rectangle 39"/>
            <p:cNvSpPr>
              <a:spLocks noChangeArrowheads="1"/>
            </p:cNvSpPr>
            <p:nvPr/>
          </p:nvSpPr>
          <p:spPr bwMode="auto">
            <a:xfrm>
              <a:off x="5078" y="2337"/>
              <a:ext cx="54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b="1"/>
                <a:t>MRP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12617923"/>
      </p:ext>
    </p:extLst>
  </p:cSld>
  <p:clrMapOvr>
    <a:masterClrMapping/>
  </p:clrMapOvr>
  <p:transition>
    <p:strip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740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74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1" name="Rectangle 3"/>
          <p:cNvSpPr>
            <a:spLocks noGrp="1" noChangeArrowheads="1"/>
          </p:cNvSpPr>
          <p:nvPr>
            <p:ph type="title"/>
          </p:nvPr>
        </p:nvSpPr>
        <p:spPr>
          <a:xfrm>
            <a:off x="685800" y="406400"/>
            <a:ext cx="7772400" cy="8636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2FFF74"/>
                </a:solidFill>
              </a14:hiddenFill>
            </a:ext>
          </a:extLst>
        </p:spPr>
        <p:txBody>
          <a:bodyPr/>
          <a:lstStyle/>
          <a:p>
            <a:r>
              <a:rPr lang="en-US" altLang="en-US"/>
              <a:t>ERP and MRP</a:t>
            </a:r>
          </a:p>
        </p:txBody>
      </p:sp>
      <p:sp>
        <p:nvSpPr>
          <p:cNvPr id="1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altLang="en-US"/>
              <a:t>© 2011 Pearson Education</a:t>
            </a:r>
            <a:endParaRPr lang="en-US" altLang="en-US"/>
          </a:p>
        </p:txBody>
      </p:sp>
      <p:pic>
        <p:nvPicPr>
          <p:cNvPr id="176130" name="Picture 2" descr="F 14-11 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6450" y="1065213"/>
            <a:ext cx="5476875" cy="541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6132" name="Rectangle 4"/>
          <p:cNvSpPr>
            <a:spLocks noChangeArrowheads="1"/>
          </p:cNvSpPr>
          <p:nvPr/>
        </p:nvSpPr>
        <p:spPr bwMode="auto">
          <a:xfrm>
            <a:off x="461963" y="5856288"/>
            <a:ext cx="1450975" cy="300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altLang="en-US" sz="1600" b="1"/>
              <a:t>Figure 14.11</a:t>
            </a:r>
          </a:p>
        </p:txBody>
      </p:sp>
      <p:grpSp>
        <p:nvGrpSpPr>
          <p:cNvPr id="176133" name="Group 5"/>
          <p:cNvGrpSpPr>
            <a:grpSpLocks/>
          </p:cNvGrpSpPr>
          <p:nvPr/>
        </p:nvGrpSpPr>
        <p:grpSpPr bwMode="auto">
          <a:xfrm>
            <a:off x="590550" y="3365500"/>
            <a:ext cx="7962900" cy="2895600"/>
            <a:chOff x="372" y="2296"/>
            <a:chExt cx="5016" cy="1824"/>
          </a:xfrm>
        </p:grpSpPr>
        <p:sp>
          <p:nvSpPr>
            <p:cNvPr id="176134" name="Rectangle 6"/>
            <p:cNvSpPr>
              <a:spLocks noChangeArrowheads="1"/>
            </p:cNvSpPr>
            <p:nvPr/>
          </p:nvSpPr>
          <p:spPr bwMode="auto">
            <a:xfrm>
              <a:off x="372" y="2296"/>
              <a:ext cx="5016" cy="18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ZA"/>
            </a:p>
          </p:txBody>
        </p:sp>
        <p:grpSp>
          <p:nvGrpSpPr>
            <p:cNvPr id="176135" name="Group 7"/>
            <p:cNvGrpSpPr>
              <a:grpSpLocks/>
            </p:cNvGrpSpPr>
            <p:nvPr/>
          </p:nvGrpSpPr>
          <p:grpSpPr bwMode="auto">
            <a:xfrm>
              <a:off x="704" y="2432"/>
              <a:ext cx="4352" cy="1552"/>
              <a:chOff x="704" y="2432"/>
              <a:chExt cx="4352" cy="1552"/>
            </a:xfrm>
          </p:grpSpPr>
          <p:grpSp>
            <p:nvGrpSpPr>
              <p:cNvPr id="176136" name="Group 8"/>
              <p:cNvGrpSpPr>
                <a:grpSpLocks/>
              </p:cNvGrpSpPr>
              <p:nvPr/>
            </p:nvGrpSpPr>
            <p:grpSpPr bwMode="auto">
              <a:xfrm>
                <a:off x="704" y="2744"/>
                <a:ext cx="4352" cy="1240"/>
                <a:chOff x="704" y="920"/>
                <a:chExt cx="4352" cy="1240"/>
              </a:xfrm>
            </p:grpSpPr>
            <p:sp>
              <p:nvSpPr>
                <p:cNvPr id="176137" name="Rectangle 9"/>
                <p:cNvSpPr>
                  <a:spLocks noChangeArrowheads="1"/>
                </p:cNvSpPr>
                <p:nvPr/>
              </p:nvSpPr>
              <p:spPr bwMode="auto">
                <a:xfrm>
                  <a:off x="704" y="920"/>
                  <a:ext cx="4352" cy="1240"/>
                </a:xfrm>
                <a:prstGeom prst="rect">
                  <a:avLst/>
                </a:prstGeom>
                <a:solidFill>
                  <a:schemeClr val="accent2"/>
                </a:solid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ZA"/>
                </a:p>
              </p:txBody>
            </p:sp>
            <p:sp>
              <p:nvSpPr>
                <p:cNvPr id="176138" name="Rectangle 10"/>
                <p:cNvSpPr>
                  <a:spLocks noChangeArrowheads="1"/>
                </p:cNvSpPr>
                <p:nvPr/>
              </p:nvSpPr>
              <p:spPr bwMode="auto">
                <a:xfrm>
                  <a:off x="1799" y="969"/>
                  <a:ext cx="2161" cy="25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r>
                    <a:rPr lang="en-US" altLang="en-US" sz="2000" b="1"/>
                    <a:t>Supply Chain Management</a:t>
                  </a:r>
                </a:p>
              </p:txBody>
            </p:sp>
            <p:sp>
              <p:nvSpPr>
                <p:cNvPr id="176139" name="Rectangle 11"/>
                <p:cNvSpPr>
                  <a:spLocks noChangeArrowheads="1"/>
                </p:cNvSpPr>
                <p:nvPr/>
              </p:nvSpPr>
              <p:spPr bwMode="auto">
                <a:xfrm>
                  <a:off x="902" y="1232"/>
                  <a:ext cx="3952" cy="808"/>
                </a:xfrm>
                <a:prstGeom prst="rect">
                  <a:avLst/>
                </a:prstGeom>
                <a:solidFill>
                  <a:srgbClr val="7F7F7F"/>
                </a:solid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ZA"/>
                </a:p>
              </p:txBody>
            </p:sp>
            <p:sp>
              <p:nvSpPr>
                <p:cNvPr id="176140" name="Rectangle 12"/>
                <p:cNvSpPr>
                  <a:spLocks noChangeArrowheads="1"/>
                </p:cNvSpPr>
                <p:nvPr/>
              </p:nvSpPr>
              <p:spPr bwMode="auto">
                <a:xfrm>
                  <a:off x="1204" y="1377"/>
                  <a:ext cx="3351" cy="49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 algn="ctr">
                    <a:lnSpc>
                      <a:spcPct val="85000"/>
                    </a:lnSpc>
                  </a:pPr>
                  <a:r>
                    <a:rPr lang="en-US" altLang="en-US" sz="1800" b="1">
                      <a:solidFill>
                        <a:schemeClr val="bg1"/>
                      </a:solidFill>
                    </a:rPr>
                    <a:t>Vendor Communication</a:t>
                  </a:r>
                </a:p>
                <a:p>
                  <a:pPr algn="ctr">
                    <a:lnSpc>
                      <a:spcPct val="85000"/>
                    </a:lnSpc>
                  </a:pPr>
                  <a:r>
                    <a:rPr lang="en-US" altLang="en-US" sz="1800" b="1">
                      <a:solidFill>
                        <a:schemeClr val="bg1"/>
                      </a:solidFill>
                    </a:rPr>
                    <a:t>(schedules, EDI, advanced shipping notice,</a:t>
                  </a:r>
                </a:p>
                <a:p>
                  <a:pPr algn="ctr">
                    <a:lnSpc>
                      <a:spcPct val="85000"/>
                    </a:lnSpc>
                  </a:pPr>
                  <a:r>
                    <a:rPr lang="en-US" altLang="en-US" sz="1800" b="1">
                      <a:solidFill>
                        <a:schemeClr val="bg1"/>
                      </a:solidFill>
                    </a:rPr>
                    <a:t>e-commerce, etc.)</a:t>
                  </a:r>
                </a:p>
              </p:txBody>
            </p:sp>
          </p:grpSp>
          <p:sp>
            <p:nvSpPr>
              <p:cNvPr id="176141" name="Line 13"/>
              <p:cNvSpPr>
                <a:spLocks noChangeShapeType="1"/>
              </p:cNvSpPr>
              <p:nvPr/>
            </p:nvSpPr>
            <p:spPr bwMode="auto">
              <a:xfrm>
                <a:off x="1480" y="2432"/>
                <a:ext cx="0" cy="616"/>
              </a:xfrm>
              <a:prstGeom prst="line">
                <a:avLst/>
              </a:prstGeom>
              <a:noFill/>
              <a:ln w="57150">
                <a:solidFill>
                  <a:srgbClr val="175097"/>
                </a:solidFill>
                <a:round/>
                <a:headEnd type="triangle" w="sm" len="sm"/>
                <a:tailEnd type="triangl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ZA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30712031"/>
      </p:ext>
    </p:extLst>
  </p:cSld>
  <p:clrMapOvr>
    <a:masterClrMapping/>
  </p:clrMapOvr>
  <p:transition>
    <p:strip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76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79" name="Rectangle 3"/>
          <p:cNvSpPr>
            <a:spLocks noGrp="1" noChangeArrowheads="1"/>
          </p:cNvSpPr>
          <p:nvPr>
            <p:ph type="title"/>
          </p:nvPr>
        </p:nvSpPr>
        <p:spPr>
          <a:xfrm>
            <a:off x="685800" y="44624"/>
            <a:ext cx="7772400" cy="8636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2FFF74"/>
                </a:solidFill>
              </a14:hiddenFill>
            </a:ext>
          </a:extLst>
        </p:spPr>
        <p:txBody>
          <a:bodyPr/>
          <a:lstStyle/>
          <a:p>
            <a:r>
              <a:rPr lang="en-US" altLang="en-US" dirty="0"/>
              <a:t>ERP and MRP</a:t>
            </a:r>
          </a:p>
        </p:txBody>
      </p:sp>
      <p:sp>
        <p:nvSpPr>
          <p:cNvPr id="29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altLang="en-US"/>
              <a:t>© 2011 Pearson Education</a:t>
            </a:r>
            <a:endParaRPr lang="en-US" altLang="en-US"/>
          </a:p>
        </p:txBody>
      </p:sp>
      <p:pic>
        <p:nvPicPr>
          <p:cNvPr id="178178" name="Picture 2" descr="F 14-11 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6450" y="1065213"/>
            <a:ext cx="5476875" cy="541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8180" name="Rectangle 4"/>
          <p:cNvSpPr>
            <a:spLocks noChangeArrowheads="1"/>
          </p:cNvSpPr>
          <p:nvPr/>
        </p:nvSpPr>
        <p:spPr bwMode="auto">
          <a:xfrm>
            <a:off x="461963" y="5856288"/>
            <a:ext cx="1450975" cy="300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altLang="en-US" sz="1600" b="1"/>
              <a:t>Figure 14.11</a:t>
            </a:r>
          </a:p>
        </p:txBody>
      </p:sp>
      <p:grpSp>
        <p:nvGrpSpPr>
          <p:cNvPr id="178181" name="Group 5"/>
          <p:cNvGrpSpPr>
            <a:grpSpLocks/>
          </p:cNvGrpSpPr>
          <p:nvPr/>
        </p:nvGrpSpPr>
        <p:grpSpPr bwMode="auto">
          <a:xfrm>
            <a:off x="571500" y="825500"/>
            <a:ext cx="2997200" cy="5511800"/>
            <a:chOff x="360" y="696"/>
            <a:chExt cx="1888" cy="3472"/>
          </a:xfrm>
        </p:grpSpPr>
        <p:sp>
          <p:nvSpPr>
            <p:cNvPr id="178182" name="Rectangle 6"/>
            <p:cNvSpPr>
              <a:spLocks noChangeArrowheads="1"/>
            </p:cNvSpPr>
            <p:nvPr/>
          </p:nvSpPr>
          <p:spPr bwMode="auto">
            <a:xfrm>
              <a:off x="360" y="832"/>
              <a:ext cx="1888" cy="33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ZA"/>
            </a:p>
          </p:txBody>
        </p:sp>
        <p:grpSp>
          <p:nvGrpSpPr>
            <p:cNvPr id="178183" name="Group 7"/>
            <p:cNvGrpSpPr>
              <a:grpSpLocks/>
            </p:cNvGrpSpPr>
            <p:nvPr/>
          </p:nvGrpSpPr>
          <p:grpSpPr bwMode="auto">
            <a:xfrm>
              <a:off x="496" y="696"/>
              <a:ext cx="1632" cy="3334"/>
              <a:chOff x="496" y="696"/>
              <a:chExt cx="1632" cy="3334"/>
            </a:xfrm>
          </p:grpSpPr>
          <p:sp>
            <p:nvSpPr>
              <p:cNvPr id="178184" name="Rectangle 8"/>
              <p:cNvSpPr>
                <a:spLocks noChangeArrowheads="1"/>
              </p:cNvSpPr>
              <p:nvPr/>
            </p:nvSpPr>
            <p:spPr bwMode="auto">
              <a:xfrm>
                <a:off x="651" y="3841"/>
                <a:ext cx="914" cy="18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ctr">
                  <a:lnSpc>
                    <a:spcPct val="85000"/>
                  </a:lnSpc>
                </a:pPr>
                <a:r>
                  <a:rPr lang="en-US" altLang="en-US" sz="1600" b="1"/>
                  <a:t>Table 13.6</a:t>
                </a:r>
              </a:p>
            </p:txBody>
          </p:sp>
          <p:sp>
            <p:nvSpPr>
              <p:cNvPr id="178185" name="Rectangle 9"/>
              <p:cNvSpPr>
                <a:spLocks noChangeArrowheads="1"/>
              </p:cNvSpPr>
              <p:nvPr/>
            </p:nvSpPr>
            <p:spPr bwMode="auto">
              <a:xfrm>
                <a:off x="496" y="696"/>
                <a:ext cx="1520" cy="3312"/>
              </a:xfrm>
              <a:prstGeom prst="rect">
                <a:avLst/>
              </a:prstGeom>
              <a:solidFill>
                <a:srgbClr val="FED880"/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ZA"/>
              </a:p>
            </p:txBody>
          </p:sp>
          <p:sp>
            <p:nvSpPr>
              <p:cNvPr id="178186" name="Rectangle 10"/>
              <p:cNvSpPr>
                <a:spLocks noChangeArrowheads="1"/>
              </p:cNvSpPr>
              <p:nvPr/>
            </p:nvSpPr>
            <p:spPr bwMode="auto">
              <a:xfrm>
                <a:off x="802" y="782"/>
                <a:ext cx="908" cy="35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>
                  <a:lnSpc>
                    <a:spcPct val="85000"/>
                  </a:lnSpc>
                </a:pPr>
                <a:r>
                  <a:rPr lang="en-US" altLang="en-US" sz="1800" b="1"/>
                  <a:t>Finance/</a:t>
                </a:r>
              </a:p>
              <a:p>
                <a:pPr algn="ctr">
                  <a:lnSpc>
                    <a:spcPct val="85000"/>
                  </a:lnSpc>
                </a:pPr>
                <a:r>
                  <a:rPr lang="en-US" altLang="en-US" sz="1800" b="1"/>
                  <a:t>Accounting</a:t>
                </a:r>
              </a:p>
            </p:txBody>
          </p:sp>
          <p:sp>
            <p:nvSpPr>
              <p:cNvPr id="178187" name="Line 11"/>
              <p:cNvSpPr>
                <a:spLocks noChangeShapeType="1"/>
              </p:cNvSpPr>
              <p:nvPr/>
            </p:nvSpPr>
            <p:spPr bwMode="auto">
              <a:xfrm flipH="1">
                <a:off x="1744" y="1428"/>
                <a:ext cx="384" cy="0"/>
              </a:xfrm>
              <a:prstGeom prst="line">
                <a:avLst/>
              </a:prstGeom>
              <a:noFill/>
              <a:ln w="57150">
                <a:solidFill>
                  <a:srgbClr val="175097"/>
                </a:solidFill>
                <a:round/>
                <a:headEnd/>
                <a:tailEnd type="triangl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ZA"/>
              </a:p>
            </p:txBody>
          </p:sp>
          <p:sp>
            <p:nvSpPr>
              <p:cNvPr id="178188" name="Line 12"/>
              <p:cNvSpPr>
                <a:spLocks noChangeShapeType="1"/>
              </p:cNvSpPr>
              <p:nvPr/>
            </p:nvSpPr>
            <p:spPr bwMode="auto">
              <a:xfrm flipH="1">
                <a:off x="1744" y="2984"/>
                <a:ext cx="376" cy="0"/>
              </a:xfrm>
              <a:prstGeom prst="line">
                <a:avLst/>
              </a:prstGeom>
              <a:noFill/>
              <a:ln w="57150">
                <a:solidFill>
                  <a:srgbClr val="175097"/>
                </a:solidFill>
                <a:round/>
                <a:headEnd/>
                <a:tailEnd type="triangl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ZA"/>
              </a:p>
            </p:txBody>
          </p:sp>
          <p:sp>
            <p:nvSpPr>
              <p:cNvPr id="178189" name="Line 13"/>
              <p:cNvSpPr>
                <a:spLocks noChangeShapeType="1"/>
              </p:cNvSpPr>
              <p:nvPr/>
            </p:nvSpPr>
            <p:spPr bwMode="auto">
              <a:xfrm>
                <a:off x="1256" y="1616"/>
                <a:ext cx="0" cy="400"/>
              </a:xfrm>
              <a:prstGeom prst="line">
                <a:avLst/>
              </a:prstGeom>
              <a:noFill/>
              <a:ln w="57150">
                <a:solidFill>
                  <a:srgbClr val="175097"/>
                </a:solidFill>
                <a:round/>
                <a:headEnd/>
                <a:tailEnd type="triangl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ZA"/>
              </a:p>
            </p:txBody>
          </p:sp>
          <p:grpSp>
            <p:nvGrpSpPr>
              <p:cNvPr id="178190" name="Group 14"/>
              <p:cNvGrpSpPr>
                <a:grpSpLocks/>
              </p:cNvGrpSpPr>
              <p:nvPr/>
            </p:nvGrpSpPr>
            <p:grpSpPr bwMode="auto">
              <a:xfrm>
                <a:off x="772" y="2024"/>
                <a:ext cx="968" cy="512"/>
                <a:chOff x="856" y="1792"/>
                <a:chExt cx="968" cy="512"/>
              </a:xfrm>
            </p:grpSpPr>
            <p:sp>
              <p:nvSpPr>
                <p:cNvPr id="178191" name="Rectangle 15"/>
                <p:cNvSpPr>
                  <a:spLocks noChangeArrowheads="1"/>
                </p:cNvSpPr>
                <p:nvPr/>
              </p:nvSpPr>
              <p:spPr bwMode="auto">
                <a:xfrm>
                  <a:off x="856" y="1792"/>
                  <a:ext cx="968" cy="512"/>
                </a:xfrm>
                <a:prstGeom prst="rect">
                  <a:avLst/>
                </a:prstGeom>
                <a:solidFill>
                  <a:schemeClr val="accent1"/>
                </a:solid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ZA"/>
                </a:p>
              </p:txBody>
            </p:sp>
            <p:sp>
              <p:nvSpPr>
                <p:cNvPr id="178192" name="Rectangle 16"/>
                <p:cNvSpPr>
                  <a:spLocks noChangeArrowheads="1"/>
                </p:cNvSpPr>
                <p:nvPr/>
              </p:nvSpPr>
              <p:spPr bwMode="auto">
                <a:xfrm>
                  <a:off x="922" y="1888"/>
                  <a:ext cx="836" cy="32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 algn="ctr">
                    <a:lnSpc>
                      <a:spcPct val="85000"/>
                    </a:lnSpc>
                  </a:pPr>
                  <a:r>
                    <a:rPr lang="en-US" altLang="en-US" sz="1600" b="1"/>
                    <a:t>General Ledger</a:t>
                  </a:r>
                </a:p>
              </p:txBody>
            </p:sp>
          </p:grpSp>
          <p:sp>
            <p:nvSpPr>
              <p:cNvPr id="178193" name="Line 17"/>
              <p:cNvSpPr>
                <a:spLocks noChangeShapeType="1"/>
              </p:cNvSpPr>
              <p:nvPr/>
            </p:nvSpPr>
            <p:spPr bwMode="auto">
              <a:xfrm flipH="1">
                <a:off x="1744" y="3656"/>
                <a:ext cx="376" cy="0"/>
              </a:xfrm>
              <a:prstGeom prst="line">
                <a:avLst/>
              </a:prstGeom>
              <a:noFill/>
              <a:ln w="57150">
                <a:solidFill>
                  <a:srgbClr val="175097"/>
                </a:solidFill>
                <a:round/>
                <a:headEnd/>
                <a:tailEnd type="triangl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ZA"/>
              </a:p>
            </p:txBody>
          </p:sp>
          <p:grpSp>
            <p:nvGrpSpPr>
              <p:cNvPr id="178194" name="Group 18"/>
              <p:cNvGrpSpPr>
                <a:grpSpLocks/>
              </p:cNvGrpSpPr>
              <p:nvPr/>
            </p:nvGrpSpPr>
            <p:grpSpPr bwMode="auto">
              <a:xfrm>
                <a:off x="772" y="1184"/>
                <a:ext cx="968" cy="512"/>
                <a:chOff x="808" y="1112"/>
                <a:chExt cx="968" cy="512"/>
              </a:xfrm>
            </p:grpSpPr>
            <p:sp>
              <p:nvSpPr>
                <p:cNvPr id="178195" name="Rectangle 19"/>
                <p:cNvSpPr>
                  <a:spLocks noChangeArrowheads="1"/>
                </p:cNvSpPr>
                <p:nvPr/>
              </p:nvSpPr>
              <p:spPr bwMode="auto">
                <a:xfrm>
                  <a:off x="808" y="1112"/>
                  <a:ext cx="968" cy="512"/>
                </a:xfrm>
                <a:prstGeom prst="rect">
                  <a:avLst/>
                </a:prstGeom>
                <a:solidFill>
                  <a:schemeClr val="accent1"/>
                </a:solid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ZA"/>
                </a:p>
              </p:txBody>
            </p:sp>
            <p:sp>
              <p:nvSpPr>
                <p:cNvPr id="178196" name="Rectangle 20"/>
                <p:cNvSpPr>
                  <a:spLocks noChangeArrowheads="1"/>
                </p:cNvSpPr>
                <p:nvPr/>
              </p:nvSpPr>
              <p:spPr bwMode="auto">
                <a:xfrm>
                  <a:off x="874" y="1208"/>
                  <a:ext cx="836" cy="32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 algn="ctr">
                    <a:lnSpc>
                      <a:spcPct val="85000"/>
                    </a:lnSpc>
                  </a:pPr>
                  <a:r>
                    <a:rPr lang="en-US" altLang="en-US" sz="1600" b="1"/>
                    <a:t>Accounts Receivable</a:t>
                  </a:r>
                </a:p>
              </p:txBody>
            </p:sp>
          </p:grpSp>
          <p:sp>
            <p:nvSpPr>
              <p:cNvPr id="178197" name="Line 21"/>
              <p:cNvSpPr>
                <a:spLocks noChangeShapeType="1"/>
              </p:cNvSpPr>
              <p:nvPr/>
            </p:nvSpPr>
            <p:spPr bwMode="auto">
              <a:xfrm flipV="1">
                <a:off x="1256" y="2544"/>
                <a:ext cx="0" cy="288"/>
              </a:xfrm>
              <a:prstGeom prst="line">
                <a:avLst/>
              </a:prstGeom>
              <a:noFill/>
              <a:ln w="57150">
                <a:solidFill>
                  <a:srgbClr val="175097"/>
                </a:solidFill>
                <a:round/>
                <a:headEnd/>
                <a:tailEnd type="triangl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ZA"/>
              </a:p>
            </p:txBody>
          </p:sp>
          <p:sp>
            <p:nvSpPr>
              <p:cNvPr id="178198" name="Line 22"/>
              <p:cNvSpPr>
                <a:spLocks noChangeShapeType="1"/>
              </p:cNvSpPr>
              <p:nvPr/>
            </p:nvSpPr>
            <p:spPr bwMode="auto">
              <a:xfrm flipV="1">
                <a:off x="1256" y="3232"/>
                <a:ext cx="0" cy="288"/>
              </a:xfrm>
              <a:prstGeom prst="line">
                <a:avLst/>
              </a:prstGeom>
              <a:noFill/>
              <a:ln w="57150">
                <a:solidFill>
                  <a:srgbClr val="175097"/>
                </a:solidFill>
                <a:round/>
                <a:headEnd/>
                <a:tailEnd type="triangl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ZA"/>
              </a:p>
            </p:txBody>
          </p:sp>
          <p:grpSp>
            <p:nvGrpSpPr>
              <p:cNvPr id="178199" name="Group 23"/>
              <p:cNvGrpSpPr>
                <a:grpSpLocks/>
              </p:cNvGrpSpPr>
              <p:nvPr/>
            </p:nvGrpSpPr>
            <p:grpSpPr bwMode="auto">
              <a:xfrm>
                <a:off x="772" y="3472"/>
                <a:ext cx="968" cy="360"/>
                <a:chOff x="768" y="3472"/>
                <a:chExt cx="968" cy="360"/>
              </a:xfrm>
            </p:grpSpPr>
            <p:sp>
              <p:nvSpPr>
                <p:cNvPr id="178200" name="Rectangle 24"/>
                <p:cNvSpPr>
                  <a:spLocks noChangeArrowheads="1"/>
                </p:cNvSpPr>
                <p:nvPr/>
              </p:nvSpPr>
              <p:spPr bwMode="auto">
                <a:xfrm>
                  <a:off x="768" y="3472"/>
                  <a:ext cx="968" cy="360"/>
                </a:xfrm>
                <a:prstGeom prst="rect">
                  <a:avLst/>
                </a:prstGeom>
                <a:solidFill>
                  <a:schemeClr val="accent1"/>
                </a:solid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ZA"/>
                </a:p>
              </p:txBody>
            </p:sp>
            <p:sp>
              <p:nvSpPr>
                <p:cNvPr id="178201" name="Rectangle 25"/>
                <p:cNvSpPr>
                  <a:spLocks noChangeArrowheads="1"/>
                </p:cNvSpPr>
                <p:nvPr/>
              </p:nvSpPr>
              <p:spPr bwMode="auto">
                <a:xfrm>
                  <a:off x="834" y="3557"/>
                  <a:ext cx="836" cy="18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 algn="ctr">
                    <a:lnSpc>
                      <a:spcPct val="85000"/>
                    </a:lnSpc>
                  </a:pPr>
                  <a:r>
                    <a:rPr lang="en-US" altLang="en-US" sz="1600" b="1"/>
                    <a:t>Payroll</a:t>
                  </a:r>
                </a:p>
              </p:txBody>
            </p:sp>
          </p:grpSp>
          <p:grpSp>
            <p:nvGrpSpPr>
              <p:cNvPr id="178202" name="Group 26"/>
              <p:cNvGrpSpPr>
                <a:grpSpLocks/>
              </p:cNvGrpSpPr>
              <p:nvPr/>
            </p:nvGrpSpPr>
            <p:grpSpPr bwMode="auto">
              <a:xfrm>
                <a:off x="772" y="2728"/>
                <a:ext cx="968" cy="512"/>
                <a:chOff x="800" y="2600"/>
                <a:chExt cx="968" cy="512"/>
              </a:xfrm>
            </p:grpSpPr>
            <p:sp>
              <p:nvSpPr>
                <p:cNvPr id="178203" name="Rectangle 27"/>
                <p:cNvSpPr>
                  <a:spLocks noChangeArrowheads="1"/>
                </p:cNvSpPr>
                <p:nvPr/>
              </p:nvSpPr>
              <p:spPr bwMode="auto">
                <a:xfrm>
                  <a:off x="800" y="2600"/>
                  <a:ext cx="968" cy="512"/>
                </a:xfrm>
                <a:prstGeom prst="rect">
                  <a:avLst/>
                </a:prstGeom>
                <a:solidFill>
                  <a:schemeClr val="accent1"/>
                </a:solid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ZA"/>
                </a:p>
              </p:txBody>
            </p:sp>
            <p:sp>
              <p:nvSpPr>
                <p:cNvPr id="178204" name="Rectangle 28"/>
                <p:cNvSpPr>
                  <a:spLocks noChangeArrowheads="1"/>
                </p:cNvSpPr>
                <p:nvPr/>
              </p:nvSpPr>
              <p:spPr bwMode="auto">
                <a:xfrm>
                  <a:off x="866" y="2696"/>
                  <a:ext cx="836" cy="32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 algn="ctr">
                    <a:lnSpc>
                      <a:spcPct val="85000"/>
                    </a:lnSpc>
                  </a:pPr>
                  <a:r>
                    <a:rPr lang="en-US" altLang="en-US" sz="1600" b="1"/>
                    <a:t>Accounts Payable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891447646"/>
      </p:ext>
    </p:extLst>
  </p:cSld>
  <p:clrMapOvr>
    <a:masterClrMapping/>
  </p:clrMapOvr>
  <p:transition>
    <p:strip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78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431800"/>
            <a:ext cx="7772400" cy="12954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2FFF74"/>
                </a:solidFill>
              </a14:hiddenFill>
            </a:ext>
          </a:extLst>
        </p:spPr>
        <p:txBody>
          <a:bodyPr>
            <a:normAutofit fontScale="90000"/>
          </a:bodyPr>
          <a:lstStyle/>
          <a:p>
            <a:r>
              <a:rPr lang="en-US" altLang="en-US" dirty="0"/>
              <a:t>Enterprise Resource Planning (ERP)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altLang="en-US"/>
              <a:t>© 2011 Pearson Education</a:t>
            </a:r>
            <a:endParaRPr lang="en-US" altLang="en-US"/>
          </a:p>
        </p:txBody>
      </p:sp>
      <p:sp>
        <p:nvSpPr>
          <p:cNvPr id="180227" name="Rectangle 3"/>
          <p:cNvSpPr>
            <a:spLocks noChangeArrowheads="1"/>
          </p:cNvSpPr>
          <p:nvPr/>
        </p:nvSpPr>
        <p:spPr bwMode="auto">
          <a:xfrm>
            <a:off x="642938" y="1681163"/>
            <a:ext cx="7970837" cy="472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533400" indent="-5334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1169988" indent="-457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819275" indent="-4699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2455863" indent="-457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3092450" indent="-457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354965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400685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446405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492125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lnSpc>
                <a:spcPct val="90000"/>
              </a:lnSpc>
              <a:spcAft>
                <a:spcPct val="40000"/>
              </a:spcAft>
              <a:buClr>
                <a:srgbClr val="BF0922"/>
              </a:buClr>
              <a:buFont typeface="Wingdings" pitchFamily="2" charset="2"/>
              <a:buChar char="u"/>
            </a:pPr>
            <a:r>
              <a:rPr lang="en-US" altLang="en-US" sz="3200" b="1"/>
              <a:t>ERP can be highly customized to meet specific business requirements</a:t>
            </a:r>
          </a:p>
          <a:p>
            <a:pPr>
              <a:lnSpc>
                <a:spcPct val="90000"/>
              </a:lnSpc>
              <a:spcAft>
                <a:spcPct val="40000"/>
              </a:spcAft>
              <a:buClr>
                <a:srgbClr val="BF0922"/>
              </a:buClr>
              <a:buFont typeface="Wingdings" pitchFamily="2" charset="2"/>
              <a:buChar char="u"/>
            </a:pPr>
            <a:r>
              <a:rPr lang="en-US" altLang="en-US" sz="3200" b="1"/>
              <a:t>Enterprise application integration software (EAI) allows ERP systems to be integrated with</a:t>
            </a:r>
          </a:p>
          <a:p>
            <a:pPr lvl="1">
              <a:lnSpc>
                <a:spcPct val="90000"/>
              </a:lnSpc>
              <a:spcAft>
                <a:spcPct val="40000"/>
              </a:spcAft>
              <a:buClr>
                <a:srgbClr val="BF0922"/>
              </a:buClr>
              <a:buFont typeface="Wingdings" pitchFamily="2" charset="2"/>
              <a:buChar char="u"/>
            </a:pPr>
            <a:r>
              <a:rPr lang="en-US" altLang="en-US" sz="2800" b="1"/>
              <a:t>Warehouse management</a:t>
            </a:r>
          </a:p>
          <a:p>
            <a:pPr lvl="1">
              <a:lnSpc>
                <a:spcPct val="90000"/>
              </a:lnSpc>
              <a:spcAft>
                <a:spcPct val="40000"/>
              </a:spcAft>
              <a:buClr>
                <a:srgbClr val="BF0922"/>
              </a:buClr>
              <a:buFont typeface="Wingdings" pitchFamily="2" charset="2"/>
              <a:buChar char="u"/>
            </a:pPr>
            <a:r>
              <a:rPr lang="en-US" altLang="en-US" sz="2800" b="1"/>
              <a:t>Logistics</a:t>
            </a:r>
          </a:p>
          <a:p>
            <a:pPr lvl="1">
              <a:lnSpc>
                <a:spcPct val="90000"/>
              </a:lnSpc>
              <a:spcAft>
                <a:spcPct val="40000"/>
              </a:spcAft>
              <a:buClr>
                <a:srgbClr val="BF0922"/>
              </a:buClr>
              <a:buFont typeface="Wingdings" pitchFamily="2" charset="2"/>
              <a:buChar char="u"/>
            </a:pPr>
            <a:r>
              <a:rPr lang="en-US" altLang="en-US" sz="2800" b="1"/>
              <a:t>Electronic catalogs</a:t>
            </a:r>
          </a:p>
          <a:p>
            <a:pPr lvl="1">
              <a:lnSpc>
                <a:spcPct val="90000"/>
              </a:lnSpc>
              <a:spcAft>
                <a:spcPct val="40000"/>
              </a:spcAft>
              <a:buClr>
                <a:srgbClr val="BF0922"/>
              </a:buClr>
              <a:buFont typeface="Wingdings" pitchFamily="2" charset="2"/>
              <a:buChar char="u"/>
            </a:pPr>
            <a:r>
              <a:rPr lang="en-US" altLang="en-US" sz="2800" b="1"/>
              <a:t>Quality management</a:t>
            </a:r>
          </a:p>
        </p:txBody>
      </p:sp>
    </p:spTree>
    <p:extLst>
      <p:ext uri="{BB962C8B-B14F-4D97-AF65-F5344CB8AC3E}">
        <p14:creationId xmlns:p14="http://schemas.microsoft.com/office/powerpoint/2010/main" val="4148293876"/>
      </p:ext>
    </p:extLst>
  </p:cSld>
  <p:clrMapOvr>
    <a:masterClrMapping/>
  </p:clrMapOvr>
  <p:transition>
    <p:pull dir="l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180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0227" grpId="0" autoUpdateAnimBg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7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431800"/>
            <a:ext cx="7772400" cy="12954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2FFF74"/>
                </a:solidFill>
              </a14:hiddenFill>
            </a:ext>
          </a:extLst>
        </p:spPr>
        <p:txBody>
          <a:bodyPr>
            <a:normAutofit fontScale="90000"/>
          </a:bodyPr>
          <a:lstStyle/>
          <a:p>
            <a:r>
              <a:rPr lang="en-US" altLang="en-US"/>
              <a:t>Enterprise Resource Planning (ERP)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altLang="en-US"/>
              <a:t>© 2011 Pearson Education</a:t>
            </a:r>
            <a:endParaRPr lang="en-US" altLang="en-US"/>
          </a:p>
        </p:txBody>
      </p:sp>
      <p:sp>
        <p:nvSpPr>
          <p:cNvPr id="182275" name="Rectangle 3"/>
          <p:cNvSpPr>
            <a:spLocks noChangeArrowheads="1"/>
          </p:cNvSpPr>
          <p:nvPr/>
        </p:nvSpPr>
        <p:spPr bwMode="auto">
          <a:xfrm>
            <a:off x="668338" y="2282825"/>
            <a:ext cx="7805737" cy="3097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533400" indent="-5334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1169988" indent="-457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819275" indent="-4699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2455863" indent="-457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3092450" indent="-4572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354965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400685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446405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492125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lnSpc>
                <a:spcPct val="90000"/>
              </a:lnSpc>
              <a:spcAft>
                <a:spcPct val="40000"/>
              </a:spcAft>
              <a:buClr>
                <a:srgbClr val="BF0922"/>
              </a:buClr>
              <a:buFont typeface="Wingdings" pitchFamily="2" charset="2"/>
              <a:buChar char="u"/>
            </a:pPr>
            <a:r>
              <a:rPr lang="en-US" altLang="en-US" sz="3200" b="1"/>
              <a:t>ERP systems have the potential to</a:t>
            </a:r>
          </a:p>
          <a:p>
            <a:pPr lvl="1">
              <a:lnSpc>
                <a:spcPct val="90000"/>
              </a:lnSpc>
              <a:spcAft>
                <a:spcPct val="40000"/>
              </a:spcAft>
              <a:buClr>
                <a:srgbClr val="BF0922"/>
              </a:buClr>
              <a:buFont typeface="Wingdings" pitchFamily="2" charset="2"/>
              <a:buChar char="u"/>
            </a:pPr>
            <a:r>
              <a:rPr lang="en-US" altLang="en-US" sz="2800" b="1"/>
              <a:t>Reduce transaction costs</a:t>
            </a:r>
          </a:p>
          <a:p>
            <a:pPr lvl="1">
              <a:lnSpc>
                <a:spcPct val="90000"/>
              </a:lnSpc>
              <a:spcAft>
                <a:spcPct val="40000"/>
              </a:spcAft>
              <a:buClr>
                <a:srgbClr val="BF0922"/>
              </a:buClr>
              <a:buFont typeface="Wingdings" pitchFamily="2" charset="2"/>
              <a:buChar char="u"/>
            </a:pPr>
            <a:r>
              <a:rPr lang="en-US" altLang="en-US" sz="2800" b="1"/>
              <a:t>Increase the speed and accuracy of information</a:t>
            </a:r>
            <a:endParaRPr lang="en-US" altLang="en-US" sz="3200" b="1"/>
          </a:p>
          <a:p>
            <a:pPr>
              <a:lnSpc>
                <a:spcPct val="90000"/>
              </a:lnSpc>
              <a:spcAft>
                <a:spcPct val="40000"/>
              </a:spcAft>
              <a:buClr>
                <a:srgbClr val="BF0922"/>
              </a:buClr>
              <a:buFont typeface="Wingdings" pitchFamily="2" charset="2"/>
              <a:buChar char="u"/>
            </a:pPr>
            <a:r>
              <a:rPr lang="en-US" altLang="en-US" sz="3200" b="1"/>
              <a:t>Facilitates a strategic emphasis on JIT systems and integration </a:t>
            </a:r>
            <a:endParaRPr lang="en-US" altLang="en-US" sz="2800" b="1"/>
          </a:p>
        </p:txBody>
      </p:sp>
    </p:spTree>
    <p:extLst>
      <p:ext uri="{BB962C8B-B14F-4D97-AF65-F5344CB8AC3E}">
        <p14:creationId xmlns:p14="http://schemas.microsoft.com/office/powerpoint/2010/main" val="3537115670"/>
      </p:ext>
    </p:extLst>
  </p:cSld>
  <p:clrMapOvr>
    <a:masterClrMapping/>
  </p:clrMapOvr>
  <p:transition>
    <p:strip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182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2275" grpId="0" autoUpdateAnimBg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altLang="en-US"/>
              <a:t>© 2011 Pearson Education</a:t>
            </a:r>
            <a:endParaRPr lang="en-US" altLang="en-US"/>
          </a:p>
        </p:txBody>
      </p:sp>
      <p:sp>
        <p:nvSpPr>
          <p:cNvPr id="224260" name="AutoShape 4" descr="3287383400_2177562"/>
          <p:cNvSpPr>
            <a:spLocks noChangeAspect="1" noChangeArrowheads="1"/>
          </p:cNvSpPr>
          <p:nvPr/>
        </p:nvSpPr>
        <p:spPr bwMode="auto">
          <a:xfrm>
            <a:off x="1828800" y="2571750"/>
            <a:ext cx="54864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ZA"/>
          </a:p>
        </p:txBody>
      </p:sp>
      <p:sp>
        <p:nvSpPr>
          <p:cNvPr id="224261" name="AutoShape 5" descr="3287383400_2177562"/>
          <p:cNvSpPr>
            <a:spLocks noChangeAspect="1" noChangeArrowheads="1"/>
          </p:cNvSpPr>
          <p:nvPr/>
        </p:nvSpPr>
        <p:spPr bwMode="auto">
          <a:xfrm>
            <a:off x="1828800" y="2571750"/>
            <a:ext cx="54864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ZA"/>
          </a:p>
        </p:txBody>
      </p:sp>
      <p:pic>
        <p:nvPicPr>
          <p:cNvPr id="224262" name="Picture 6" descr="copyrigh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14400"/>
            <a:ext cx="9144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4263" name="Rectangle 7"/>
          <p:cNvSpPr>
            <a:spLocks noChangeArrowheads="1"/>
          </p:cNvSpPr>
          <p:nvPr/>
        </p:nvSpPr>
        <p:spPr bwMode="auto">
          <a:xfrm>
            <a:off x="762000" y="3733800"/>
            <a:ext cx="8382000" cy="1069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99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eaLnBrk="1" hangingPunct="1"/>
            <a:r>
              <a:rPr lang="en-US" altLang="en-US" sz="1600">
                <a:solidFill>
                  <a:srgbClr val="000000"/>
                </a:solidFill>
                <a:cs typeface="Times New Roman" pitchFamily="18" charset="0"/>
              </a:rPr>
              <a:t>All rights reserved. No part of this publication may be reproduced, stored in a retrieval system, or transmitted, in any form or by any means, electronic, mechanical, photocopying, recording, or otherwise, without the prior written permission of the publisher. </a:t>
            </a:r>
          </a:p>
          <a:p>
            <a:pPr eaLnBrk="1" hangingPunct="1"/>
            <a:r>
              <a:rPr lang="en-US" altLang="en-US" sz="1600">
                <a:solidFill>
                  <a:srgbClr val="000000"/>
                </a:solidFill>
                <a:cs typeface="Times New Roman" pitchFamily="18" charset="0"/>
              </a:rPr>
              <a:t>Printed in the United States of America.</a:t>
            </a:r>
          </a:p>
        </p:txBody>
      </p:sp>
    </p:spTree>
    <p:extLst>
      <p:ext uri="{BB962C8B-B14F-4D97-AF65-F5344CB8AC3E}">
        <p14:creationId xmlns:p14="http://schemas.microsoft.com/office/powerpoint/2010/main" val="4145878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>
          <a:xfrm>
            <a:off x="676275" y="533400"/>
            <a:ext cx="7789863" cy="8048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2FFF74"/>
                </a:solidFill>
              </a14:hiddenFill>
            </a:ext>
          </a:extLst>
        </p:spPr>
        <p:txBody>
          <a:bodyPr lIns="99994" tIns="49997" rIns="99994" bIns="49997" anchorCtr="1">
            <a:normAutofit/>
          </a:bodyPr>
          <a:lstStyle/>
          <a:p>
            <a:r>
              <a:rPr lang="en-US" altLang="en-US"/>
              <a:t>Types of Forecasts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altLang="en-US"/>
              <a:t>© 2011 Pearson Education</a:t>
            </a:r>
            <a:endParaRPr lang="en-US" altLang="en-US"/>
          </a:p>
        </p:txBody>
      </p:sp>
      <p:sp>
        <p:nvSpPr>
          <p:cNvPr id="53251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685800" y="1785938"/>
            <a:ext cx="7772400" cy="4310062"/>
          </a:xfrm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15" tIns="45707" rIns="91415" bIns="45707"/>
          <a:lstStyle/>
          <a:p>
            <a:pPr marL="533400" indent="-533400" defTabSz="836613">
              <a:buClr>
                <a:srgbClr val="BF0922"/>
              </a:buClr>
              <a:buFont typeface="Wingdings" pitchFamily="2" charset="2"/>
              <a:buChar char="u"/>
            </a:pPr>
            <a:r>
              <a:rPr lang="en-US" altLang="en-US" sz="2800"/>
              <a:t>Economic forecasts</a:t>
            </a:r>
          </a:p>
          <a:p>
            <a:pPr marL="1168400" lvl="1" indent="-455613" defTabSz="836613">
              <a:buClr>
                <a:srgbClr val="BF0922"/>
              </a:buClr>
              <a:buFont typeface="Wingdings" pitchFamily="2" charset="2"/>
              <a:buChar char="u"/>
            </a:pPr>
            <a:r>
              <a:rPr lang="en-US" altLang="en-US" sz="2400"/>
              <a:t>Address business cycle – inflation rate, money supply, housing starts, etc.</a:t>
            </a:r>
          </a:p>
          <a:p>
            <a:pPr marL="533400" indent="-533400" defTabSz="836613">
              <a:buClr>
                <a:srgbClr val="BF0922"/>
              </a:buClr>
              <a:buFont typeface="Wingdings" pitchFamily="2" charset="2"/>
              <a:buChar char="u"/>
            </a:pPr>
            <a:r>
              <a:rPr lang="en-US" altLang="en-US" sz="2800"/>
              <a:t>Technological forecasts</a:t>
            </a:r>
          </a:p>
          <a:p>
            <a:pPr marL="1168400" lvl="1" indent="-455613" defTabSz="836613">
              <a:buClr>
                <a:srgbClr val="BF0922"/>
              </a:buClr>
              <a:buFont typeface="Wingdings" pitchFamily="2" charset="2"/>
              <a:buChar char="u"/>
            </a:pPr>
            <a:r>
              <a:rPr lang="en-US" altLang="en-US" sz="2400"/>
              <a:t>Predict rate of technological progress</a:t>
            </a:r>
          </a:p>
          <a:p>
            <a:pPr marL="1168400" lvl="1" indent="-455613" defTabSz="836613">
              <a:buClr>
                <a:srgbClr val="BF0922"/>
              </a:buClr>
              <a:buFont typeface="Wingdings" pitchFamily="2" charset="2"/>
              <a:buChar char="u"/>
            </a:pPr>
            <a:r>
              <a:rPr lang="en-US" altLang="en-US" sz="2400"/>
              <a:t>Impacts development of new products</a:t>
            </a:r>
          </a:p>
          <a:p>
            <a:pPr marL="533400" indent="-533400" defTabSz="836613">
              <a:buClr>
                <a:srgbClr val="BF0922"/>
              </a:buClr>
              <a:buFont typeface="Wingdings" pitchFamily="2" charset="2"/>
              <a:buChar char="u"/>
            </a:pPr>
            <a:r>
              <a:rPr lang="en-US" altLang="en-US" sz="2800"/>
              <a:t>Demand forecasts</a:t>
            </a:r>
          </a:p>
          <a:p>
            <a:pPr marL="1168400" lvl="1" indent="-455613" defTabSz="836613">
              <a:buClr>
                <a:srgbClr val="BF0922"/>
              </a:buClr>
              <a:buFont typeface="Wingdings" pitchFamily="2" charset="2"/>
              <a:buChar char="u"/>
            </a:pPr>
            <a:r>
              <a:rPr lang="en-US" altLang="en-US" sz="2400"/>
              <a:t>Predict sales of existing products and services</a:t>
            </a:r>
          </a:p>
        </p:txBody>
      </p:sp>
    </p:spTree>
    <p:extLst>
      <p:ext uri="{BB962C8B-B14F-4D97-AF65-F5344CB8AC3E}">
        <p14:creationId xmlns:p14="http://schemas.microsoft.com/office/powerpoint/2010/main" val="943018053"/>
      </p:ext>
    </p:extLst>
  </p:cSld>
  <p:clrMapOvr>
    <a:masterClrMapping/>
  </p:clrMapOvr>
  <p:transition>
    <p:pull dir="l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53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251" grpId="0" autoUpdateAnimBg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476250"/>
            <a:ext cx="7772400" cy="8985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2FFF74"/>
                </a:solidFill>
              </a14:hiddenFill>
            </a:ext>
          </a:extLst>
        </p:spPr>
        <p:txBody>
          <a:bodyPr lIns="99994" tIns="49997" rIns="99994" bIns="49997" anchorCtr="1"/>
          <a:lstStyle/>
          <a:p>
            <a:r>
              <a:rPr lang="en-US" altLang="en-US"/>
              <a:t>Forecasting Approaches</a:t>
            </a:r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altLang="en-US"/>
              <a:t>© 2011 Pearson Education</a:t>
            </a:r>
            <a:endParaRPr lang="en-US" altLang="en-US"/>
          </a:p>
        </p:txBody>
      </p:sp>
      <p:sp>
        <p:nvSpPr>
          <p:cNvPr id="59395" name="Rectangle 3"/>
          <p:cNvSpPr>
            <a:spLocks noChangeArrowheads="1"/>
          </p:cNvSpPr>
          <p:nvPr/>
        </p:nvSpPr>
        <p:spPr bwMode="auto">
          <a:xfrm>
            <a:off x="539552" y="2463800"/>
            <a:ext cx="8352928" cy="3565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8954" tIns="48608" rIns="98954" bIns="48608"/>
          <a:lstStyle>
            <a:lvl1pPr marL="533400" indent="-533400" algn="l">
              <a:lnSpc>
                <a:spcPct val="90000"/>
              </a:lnSpc>
              <a:spcAft>
                <a:spcPct val="40000"/>
              </a:spcAft>
              <a:buChar char="•"/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1257300" indent="-544513" algn="l">
              <a:lnSpc>
                <a:spcPct val="90000"/>
              </a:lnSpc>
              <a:spcAft>
                <a:spcPct val="40000"/>
              </a:spcAft>
              <a:buChar char="–"/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663700" indent="-227013" algn="l">
              <a:lnSpc>
                <a:spcPct val="90000"/>
              </a:lnSpc>
              <a:spcAft>
                <a:spcPct val="40000"/>
              </a:spcAft>
              <a:buChar char="•"/>
              <a:defRPr sz="20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2070100" indent="-227013" algn="l">
              <a:lnSpc>
                <a:spcPct val="90000"/>
              </a:lnSpc>
              <a:spcAft>
                <a:spcPct val="40000"/>
              </a:spcAft>
              <a:buChar char="–"/>
              <a:defRPr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476500" indent="-227013" algn="l">
              <a:lnSpc>
                <a:spcPct val="90000"/>
              </a:lnSpc>
              <a:spcAft>
                <a:spcPct val="40000"/>
              </a:spcAft>
              <a:buChar char="»"/>
              <a:defRPr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933700" indent="-227013" fontAlgn="base">
              <a:lnSpc>
                <a:spcPct val="90000"/>
              </a:lnSpc>
              <a:spcBef>
                <a:spcPct val="0"/>
              </a:spcBef>
              <a:spcAft>
                <a:spcPct val="40000"/>
              </a:spcAft>
              <a:buChar char="»"/>
              <a:defRPr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3390900" indent="-227013" fontAlgn="base">
              <a:lnSpc>
                <a:spcPct val="90000"/>
              </a:lnSpc>
              <a:spcBef>
                <a:spcPct val="0"/>
              </a:spcBef>
              <a:spcAft>
                <a:spcPct val="40000"/>
              </a:spcAft>
              <a:buChar char="»"/>
              <a:defRPr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848100" indent="-227013" fontAlgn="base">
              <a:lnSpc>
                <a:spcPct val="90000"/>
              </a:lnSpc>
              <a:spcBef>
                <a:spcPct val="0"/>
              </a:spcBef>
              <a:spcAft>
                <a:spcPct val="40000"/>
              </a:spcAft>
              <a:buChar char="»"/>
              <a:defRPr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4305300" indent="-227013" fontAlgn="base">
              <a:lnSpc>
                <a:spcPct val="90000"/>
              </a:lnSpc>
              <a:spcBef>
                <a:spcPct val="0"/>
              </a:spcBef>
              <a:spcAft>
                <a:spcPct val="40000"/>
              </a:spcAft>
              <a:buChar char="»"/>
              <a:defRPr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buClr>
                <a:srgbClr val="BF0922"/>
              </a:buClr>
              <a:buFont typeface="Wingdings" pitchFamily="2" charset="2"/>
              <a:buChar char="u"/>
            </a:pPr>
            <a:r>
              <a:rPr lang="en-US" altLang="en-US" sz="3200" dirty="0">
                <a:solidFill>
                  <a:srgbClr val="003300"/>
                </a:solidFill>
              </a:rPr>
              <a:t>Used when situation is vague and little data exist</a:t>
            </a:r>
          </a:p>
          <a:p>
            <a:pPr lvl="1" eaLnBrk="1" hangingPunct="1">
              <a:buClr>
                <a:srgbClr val="BF0922"/>
              </a:buClr>
              <a:buFont typeface="Wingdings" pitchFamily="2" charset="2"/>
              <a:buChar char="u"/>
            </a:pPr>
            <a:r>
              <a:rPr lang="en-US" altLang="en-US" sz="2800" dirty="0">
                <a:solidFill>
                  <a:srgbClr val="003300"/>
                </a:solidFill>
              </a:rPr>
              <a:t>New products</a:t>
            </a:r>
          </a:p>
          <a:p>
            <a:pPr lvl="1" eaLnBrk="1" hangingPunct="1">
              <a:buClr>
                <a:srgbClr val="BF0922"/>
              </a:buClr>
              <a:buFont typeface="Wingdings" pitchFamily="2" charset="2"/>
              <a:buChar char="u"/>
            </a:pPr>
            <a:r>
              <a:rPr lang="en-US" altLang="en-US" sz="2800" dirty="0">
                <a:solidFill>
                  <a:srgbClr val="003300"/>
                </a:solidFill>
              </a:rPr>
              <a:t>New technology</a:t>
            </a:r>
            <a:endParaRPr lang="en-US" altLang="en-US" sz="3300" dirty="0">
              <a:solidFill>
                <a:srgbClr val="003300"/>
              </a:solidFill>
            </a:endParaRPr>
          </a:p>
          <a:p>
            <a:pPr eaLnBrk="1" hangingPunct="1">
              <a:buClr>
                <a:srgbClr val="BF0922"/>
              </a:buClr>
              <a:buFont typeface="Wingdings" pitchFamily="2" charset="2"/>
              <a:buChar char="u"/>
            </a:pPr>
            <a:r>
              <a:rPr lang="en-US" altLang="en-US" sz="3200" dirty="0">
                <a:solidFill>
                  <a:srgbClr val="003300"/>
                </a:solidFill>
              </a:rPr>
              <a:t>Involves intuition, experience</a:t>
            </a:r>
          </a:p>
          <a:p>
            <a:pPr lvl="1" eaLnBrk="1" hangingPunct="1">
              <a:buClr>
                <a:srgbClr val="BF0922"/>
              </a:buClr>
              <a:buFont typeface="Wingdings" pitchFamily="2" charset="2"/>
              <a:buChar char="u"/>
            </a:pPr>
            <a:r>
              <a:rPr lang="en-US" altLang="en-US" sz="2800" dirty="0">
                <a:solidFill>
                  <a:srgbClr val="003300"/>
                </a:solidFill>
              </a:rPr>
              <a:t>e.g., forecasting sales on Internet</a:t>
            </a:r>
          </a:p>
        </p:txBody>
      </p:sp>
      <p:sp>
        <p:nvSpPr>
          <p:cNvPr id="59396" name="Rectangle 4"/>
          <p:cNvSpPr>
            <a:spLocks noChangeArrowheads="1"/>
          </p:cNvSpPr>
          <p:nvPr/>
        </p:nvSpPr>
        <p:spPr bwMode="auto">
          <a:xfrm>
            <a:off x="2179638" y="1727200"/>
            <a:ext cx="4783137" cy="585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8954" tIns="48608" rIns="98954" bIns="48608">
            <a:spAutoFit/>
          </a:bodyPr>
          <a:lstStyle>
            <a:lvl1pPr algn="l" defTabSz="1000125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500063" algn="l" defTabSz="1000125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000125" algn="l" defTabSz="1000125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500188" algn="l" defTabSz="1000125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00250" algn="l" defTabSz="1000125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457450" defTabSz="10001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14650" defTabSz="10001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371850" defTabSz="10001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29050" defTabSz="10001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3200" b="1" dirty="0">
                <a:solidFill>
                  <a:srgbClr val="BF092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Qualitative Methods</a:t>
            </a:r>
          </a:p>
        </p:txBody>
      </p:sp>
    </p:spTree>
    <p:extLst>
      <p:ext uri="{BB962C8B-B14F-4D97-AF65-F5344CB8AC3E}">
        <p14:creationId xmlns:p14="http://schemas.microsoft.com/office/powerpoint/2010/main" val="779203313"/>
      </p:ext>
    </p:extLst>
  </p:cSld>
  <p:clrMapOvr>
    <a:masterClrMapping/>
  </p:clrMapOvr>
  <p:transition>
    <p:pull dir="l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59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9" presetID="18" presetClass="entr" presetSubtype="6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1" dur="500"/>
                                        <p:tgtEl>
                                          <p:spTgt spid="59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395" grpId="0" autoUpdateAnimBg="0"/>
      <p:bldP spid="59396" grpId="0" autoUpdateAnimBg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476250"/>
            <a:ext cx="7772400" cy="8985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2FFF74"/>
                </a:solidFill>
              </a14:hiddenFill>
            </a:ext>
          </a:extLst>
        </p:spPr>
        <p:txBody>
          <a:bodyPr lIns="99994" tIns="49997" rIns="99994" bIns="49997" anchorCtr="1"/>
          <a:lstStyle/>
          <a:p>
            <a:r>
              <a:rPr lang="en-US" altLang="en-US"/>
              <a:t>Forecasting Approaches</a:t>
            </a:r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altLang="en-US"/>
              <a:t>© 2011 Pearson Education</a:t>
            </a:r>
            <a:endParaRPr lang="en-US" altLang="en-US"/>
          </a:p>
        </p:txBody>
      </p:sp>
      <p:sp>
        <p:nvSpPr>
          <p:cNvPr id="61443" name="Rectangle 3"/>
          <p:cNvSpPr>
            <a:spLocks noChangeArrowheads="1"/>
          </p:cNvSpPr>
          <p:nvPr/>
        </p:nvSpPr>
        <p:spPr bwMode="auto">
          <a:xfrm>
            <a:off x="251520" y="2501900"/>
            <a:ext cx="8496944" cy="3609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8954" tIns="48608" rIns="98954" bIns="48608"/>
          <a:lstStyle>
            <a:lvl1pPr marL="533400" indent="-533400" algn="l">
              <a:lnSpc>
                <a:spcPct val="90000"/>
              </a:lnSpc>
              <a:spcAft>
                <a:spcPct val="40000"/>
              </a:spcAft>
              <a:buChar char="•"/>
              <a:defRPr sz="28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1257300" indent="-544513" algn="l">
              <a:lnSpc>
                <a:spcPct val="90000"/>
              </a:lnSpc>
              <a:spcAft>
                <a:spcPct val="40000"/>
              </a:spcAft>
              <a:buChar char="–"/>
              <a:defRPr sz="24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663700" indent="-227013" algn="l">
              <a:lnSpc>
                <a:spcPct val="90000"/>
              </a:lnSpc>
              <a:spcAft>
                <a:spcPct val="40000"/>
              </a:spcAft>
              <a:buChar char="•"/>
              <a:defRPr sz="20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2070100" indent="-227013" algn="l">
              <a:lnSpc>
                <a:spcPct val="90000"/>
              </a:lnSpc>
              <a:spcAft>
                <a:spcPct val="40000"/>
              </a:spcAft>
              <a:buChar char="–"/>
              <a:defRPr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476500" indent="-227013" algn="l">
              <a:lnSpc>
                <a:spcPct val="90000"/>
              </a:lnSpc>
              <a:spcAft>
                <a:spcPct val="40000"/>
              </a:spcAft>
              <a:buChar char="»"/>
              <a:defRPr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933700" indent="-227013" fontAlgn="base">
              <a:lnSpc>
                <a:spcPct val="90000"/>
              </a:lnSpc>
              <a:spcBef>
                <a:spcPct val="0"/>
              </a:spcBef>
              <a:spcAft>
                <a:spcPct val="40000"/>
              </a:spcAft>
              <a:buChar char="»"/>
              <a:defRPr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3390900" indent="-227013" fontAlgn="base">
              <a:lnSpc>
                <a:spcPct val="90000"/>
              </a:lnSpc>
              <a:spcBef>
                <a:spcPct val="0"/>
              </a:spcBef>
              <a:spcAft>
                <a:spcPct val="40000"/>
              </a:spcAft>
              <a:buChar char="»"/>
              <a:defRPr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848100" indent="-227013" fontAlgn="base">
              <a:lnSpc>
                <a:spcPct val="90000"/>
              </a:lnSpc>
              <a:spcBef>
                <a:spcPct val="0"/>
              </a:spcBef>
              <a:spcAft>
                <a:spcPct val="40000"/>
              </a:spcAft>
              <a:buChar char="»"/>
              <a:defRPr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4305300" indent="-227013" fontAlgn="base">
              <a:lnSpc>
                <a:spcPct val="90000"/>
              </a:lnSpc>
              <a:spcBef>
                <a:spcPct val="0"/>
              </a:spcBef>
              <a:spcAft>
                <a:spcPct val="40000"/>
              </a:spcAft>
              <a:buChar char="»"/>
              <a:defRPr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buClr>
                <a:srgbClr val="BF0922"/>
              </a:buClr>
              <a:buFont typeface="Wingdings" pitchFamily="2" charset="2"/>
              <a:buChar char="u"/>
            </a:pPr>
            <a:r>
              <a:rPr lang="en-US" altLang="en-US" sz="3200" dirty="0"/>
              <a:t>Used when situation is ‘stable’ and historical data exist</a:t>
            </a:r>
          </a:p>
          <a:p>
            <a:pPr lvl="1" eaLnBrk="1" hangingPunct="1">
              <a:buClr>
                <a:srgbClr val="BF0922"/>
              </a:buClr>
              <a:buFont typeface="Wingdings" pitchFamily="2" charset="2"/>
              <a:buChar char="u"/>
            </a:pPr>
            <a:r>
              <a:rPr lang="en-US" altLang="en-US" sz="2800" dirty="0"/>
              <a:t>Existing products</a:t>
            </a:r>
          </a:p>
          <a:p>
            <a:pPr lvl="1" eaLnBrk="1" hangingPunct="1">
              <a:buClr>
                <a:srgbClr val="BF0922"/>
              </a:buClr>
              <a:buFont typeface="Wingdings" pitchFamily="2" charset="2"/>
              <a:buChar char="u"/>
            </a:pPr>
            <a:r>
              <a:rPr lang="en-US" altLang="en-US" sz="2800" dirty="0"/>
              <a:t>Current technology</a:t>
            </a:r>
            <a:endParaRPr lang="en-US" altLang="en-US" sz="3200" dirty="0"/>
          </a:p>
          <a:p>
            <a:pPr eaLnBrk="1" hangingPunct="1">
              <a:buClr>
                <a:srgbClr val="BF0922"/>
              </a:buClr>
              <a:buFont typeface="Wingdings" pitchFamily="2" charset="2"/>
              <a:buChar char="u"/>
            </a:pPr>
            <a:r>
              <a:rPr lang="en-US" altLang="en-US" sz="3200" dirty="0"/>
              <a:t>Involves mathematical techniques</a:t>
            </a:r>
          </a:p>
          <a:p>
            <a:pPr lvl="1" eaLnBrk="1" hangingPunct="1">
              <a:buClr>
                <a:srgbClr val="BF0922"/>
              </a:buClr>
              <a:buFont typeface="Wingdings" pitchFamily="2" charset="2"/>
              <a:buChar char="u"/>
            </a:pPr>
            <a:r>
              <a:rPr lang="en-US" altLang="en-US" sz="2800" dirty="0"/>
              <a:t>e.g., forecasting sales of color televisions</a:t>
            </a:r>
            <a:endParaRPr lang="en-US" altLang="en-US" sz="3200" dirty="0"/>
          </a:p>
        </p:txBody>
      </p:sp>
      <p:sp>
        <p:nvSpPr>
          <p:cNvPr id="61444" name="Rectangle 4"/>
          <p:cNvSpPr>
            <a:spLocks noChangeArrowheads="1"/>
          </p:cNvSpPr>
          <p:nvPr/>
        </p:nvSpPr>
        <p:spPr bwMode="auto">
          <a:xfrm>
            <a:off x="2098675" y="1728788"/>
            <a:ext cx="4945063" cy="585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8954" tIns="48608" rIns="98954" bIns="48608">
            <a:spAutoFit/>
          </a:bodyPr>
          <a:lstStyle>
            <a:lvl1pPr algn="l" defTabSz="1000125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500063" algn="l" defTabSz="1000125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000125" algn="l" defTabSz="1000125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500188" algn="l" defTabSz="1000125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00250" algn="l" defTabSz="1000125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457450" defTabSz="10001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14650" defTabSz="10001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371850" defTabSz="10001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29050" defTabSz="10001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en-US" sz="3200" b="1">
                <a:solidFill>
                  <a:srgbClr val="BF092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Quantitative Methods</a:t>
            </a:r>
          </a:p>
        </p:txBody>
      </p:sp>
    </p:spTree>
    <p:extLst>
      <p:ext uri="{BB962C8B-B14F-4D97-AF65-F5344CB8AC3E}">
        <p14:creationId xmlns:p14="http://schemas.microsoft.com/office/powerpoint/2010/main" val="3277320532"/>
      </p:ext>
    </p:extLst>
  </p:cSld>
  <p:clrMapOvr>
    <a:masterClrMapping/>
  </p:clrMapOvr>
  <p:transition>
    <p:strip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61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9" presetID="18" presetClass="entr" presetSubtype="6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1" dur="500"/>
                                        <p:tgtEl>
                                          <p:spTgt spid="61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43" grpId="0" autoUpdateAnimBg="0"/>
      <p:bldP spid="61444" grpId="0" autoUpdateAnimBg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quity">
  <a:themeElements>
    <a:clrScheme name="Equity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Equity">
      <a:majorFont>
        <a:latin typeface="Franklin Gothic Book"/>
        <a:ea typeface=""/>
        <a:cs typeface=""/>
        <a:font script="Grek" typeface="Calibri"/>
        <a:font script="Cyrl" typeface="Calibri"/>
        <a:font script="Jpan" typeface="HGｺﾞｼｯｸM"/>
        <a:font script="Hang" typeface="바탕"/>
        <a:font script="Hans" typeface="幼圆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erpetua"/>
        <a:ea typeface=""/>
        <a:cs typeface=""/>
        <a:font script="Grek" typeface="Cambria"/>
        <a:font script="Cyrl" typeface="Cambria"/>
        <a:font script="Jpan" typeface="HG創英ﾌﾟﾚｾﾞﾝｽEB"/>
        <a:font script="Hang" typeface="맑은 고딕"/>
        <a:font script="Hans" typeface="宋体"/>
        <a:font script="Hant" typeface="新細明體"/>
        <a:font script="Arab" typeface="Times New Roman"/>
        <a:font script="Hebr" typeface="Aharoni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Equity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tint val="30000"/>
                <a:satMod val="300000"/>
              </a:schemeClr>
              <a:schemeClr val="phClr">
                <a:tint val="40000"/>
                <a:satMod val="200000"/>
              </a:schemeClr>
            </a:duotone>
          </a:blip>
          <a:tile tx="0" ty="0" sx="70000" sy="70000" flip="none" algn="ctr"/>
        </a:blipFill>
        <a:blipFill>
          <a:blip xmlns:r="http://schemas.openxmlformats.org/officeDocument/2006/relationships" r:embed="rId1">
            <a:duotone>
              <a:schemeClr val="phClr">
                <a:shade val="22000"/>
                <a:satMod val="160000"/>
              </a:schemeClr>
              <a:schemeClr val="phClr">
                <a:shade val="45000"/>
                <a:satMod val="100000"/>
              </a:schemeClr>
            </a:duotone>
          </a:blip>
          <a:tile tx="0" ty="0" sx="65000" sy="65000" flip="none" algn="ctr"/>
        </a:blip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50800" dir="5400000" algn="t" rotWithShape="0">
              <a:srgbClr val="000000">
                <a:alpha val="60000"/>
              </a:srgbClr>
            </a:outerShdw>
          </a:effectLst>
          <a:scene3d>
            <a:camera prst="isometricBottomUp" fov="0">
              <a:rot lat="0" lon="0" rev="0"/>
            </a:camera>
            <a:lightRig rig="soft" dir="b">
              <a:rot lat="0" lon="0" rev="9000000"/>
            </a:lightRig>
          </a:scene3d>
          <a:sp3d contourW="35000" prstMaterial="matte">
            <a:bevelT w="4500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65000"/>
              </a:schemeClr>
            </a:gs>
            <a:gs pos="50000">
              <a:schemeClr val="phClr">
                <a:shade val="80000"/>
                <a:satMod val="155000"/>
              </a:schemeClr>
            </a:gs>
            <a:gs pos="100000">
              <a:schemeClr val="phClr">
                <a:tint val="95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tint val="95000"/>
                <a:satMod val="200000"/>
              </a:schemeClr>
              <a:schemeClr val="phClr">
                <a:shade val="80000"/>
                <a:satMod val="100000"/>
              </a:schemeClr>
            </a:duotone>
          </a:blip>
          <a:tile tx="0" ty="0" sx="55000" sy="5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Equity</Template>
  <TotalTime>496</TotalTime>
  <Words>2495</Words>
  <Application>Microsoft Office PowerPoint</Application>
  <PresentationFormat>On-screen Show (4:3)</PresentationFormat>
  <Paragraphs>553</Paragraphs>
  <Slides>65</Slides>
  <Notes>53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66" baseType="lpstr">
      <vt:lpstr>Equity</vt:lpstr>
      <vt:lpstr>Operations &amp; Supply Chain Management: MBA Session 3</vt:lpstr>
      <vt:lpstr>Outline</vt:lpstr>
      <vt:lpstr>Demand Forecasting</vt:lpstr>
      <vt:lpstr>What is Forecasting?</vt:lpstr>
      <vt:lpstr>Forecasting Time Horizons</vt:lpstr>
      <vt:lpstr>Distinguishing Differences</vt:lpstr>
      <vt:lpstr>Types of Forecasts</vt:lpstr>
      <vt:lpstr>Forecasting Approaches</vt:lpstr>
      <vt:lpstr>Forecasting Approaches</vt:lpstr>
      <vt:lpstr>Example of Fast Food Restaurant Forecast</vt:lpstr>
      <vt:lpstr>Example of Call Center Forecast</vt:lpstr>
      <vt:lpstr>Forecasting at Disney World</vt:lpstr>
      <vt:lpstr>Forecasting at Disney World</vt:lpstr>
      <vt:lpstr>Forecasting at Disney World</vt:lpstr>
      <vt:lpstr>Forecasting at Disney World</vt:lpstr>
      <vt:lpstr>Inventory Management</vt:lpstr>
      <vt:lpstr>Inventory Management</vt:lpstr>
      <vt:lpstr>Importance of Inventory</vt:lpstr>
      <vt:lpstr>Functions of Inventory</vt:lpstr>
      <vt:lpstr>Types of Inventory</vt:lpstr>
      <vt:lpstr>Amazon.com</vt:lpstr>
      <vt:lpstr>Amazon.com</vt:lpstr>
      <vt:lpstr>Amazon.com</vt:lpstr>
      <vt:lpstr>Dependant Demand</vt:lpstr>
      <vt:lpstr>Dependent Demand</vt:lpstr>
      <vt:lpstr>Dependent Demand</vt:lpstr>
      <vt:lpstr>Dependent Demand</vt:lpstr>
      <vt:lpstr>Dependent Demand</vt:lpstr>
      <vt:lpstr>The Planning Process</vt:lpstr>
      <vt:lpstr>Planning Horizons</vt:lpstr>
      <vt:lpstr>The Planning Process</vt:lpstr>
      <vt:lpstr>The Planning Process</vt:lpstr>
      <vt:lpstr>Aggregate Planning</vt:lpstr>
      <vt:lpstr>The Planning Process</vt:lpstr>
      <vt:lpstr>Aggregate Planning</vt:lpstr>
      <vt:lpstr>Frito-Lay</vt:lpstr>
      <vt:lpstr>Frito-Lay</vt:lpstr>
      <vt:lpstr>Aggregate Planning</vt:lpstr>
      <vt:lpstr>Aggregate Planning</vt:lpstr>
      <vt:lpstr>Aggregate Planning Strategies</vt:lpstr>
      <vt:lpstr>MPS &amp; MRP II</vt:lpstr>
      <vt:lpstr>Master Production Schedule (MPS)</vt:lpstr>
      <vt:lpstr>Master Production Schedule (MPS)</vt:lpstr>
      <vt:lpstr>MRP Management</vt:lpstr>
      <vt:lpstr>MRP and JIT</vt:lpstr>
      <vt:lpstr>MRP Structure</vt:lpstr>
      <vt:lpstr>Accurate Records</vt:lpstr>
      <vt:lpstr>Lead Times</vt:lpstr>
      <vt:lpstr>Bills of Material</vt:lpstr>
      <vt:lpstr>BOM Example</vt:lpstr>
      <vt:lpstr>Safety Stock</vt:lpstr>
      <vt:lpstr>Capacity Planning</vt:lpstr>
      <vt:lpstr>Distribution Resource Planning</vt:lpstr>
      <vt:lpstr>Distribution Resource Planning (DRP)</vt:lpstr>
      <vt:lpstr>Enterprise Resource Planning</vt:lpstr>
      <vt:lpstr>Enterprise Resource Planning (ERP)</vt:lpstr>
      <vt:lpstr>Enterprise Resource Planning (ERP)</vt:lpstr>
      <vt:lpstr>ERP and MRP</vt:lpstr>
      <vt:lpstr>ERP and MRP</vt:lpstr>
      <vt:lpstr>ERP and MRP</vt:lpstr>
      <vt:lpstr>ERP and MRP</vt:lpstr>
      <vt:lpstr>ERP and MRP</vt:lpstr>
      <vt:lpstr>Enterprise Resource Planning (ERP)</vt:lpstr>
      <vt:lpstr>Enterprise Resource Planning (ERP)</vt:lpstr>
      <vt:lpstr>PowerPoint Presentation</vt:lpstr>
    </vt:vector>
  </TitlesOfParts>
  <Company>Sasol LTD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Khan, Farida (F)</dc:creator>
  <cp:lastModifiedBy>Khan, Farida (F)</cp:lastModifiedBy>
  <cp:revision>17</cp:revision>
  <dcterms:created xsi:type="dcterms:W3CDTF">2016-10-29T05:01:20Z</dcterms:created>
  <dcterms:modified xsi:type="dcterms:W3CDTF">2016-10-29T13:18:06Z</dcterms:modified>
</cp:coreProperties>
</file>